
<file path=[Content_Types].xml><?xml version="1.0" encoding="utf-8"?>
<Types xmlns="http://schemas.openxmlformats.org/package/2006/content-types">
  <Default Extension="png" ContentType="image/png"/>
  <Default Extension="tmp"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7" r:id="rId2"/>
    <p:sldId id="258" r:id="rId3"/>
    <p:sldId id="259" r:id="rId4"/>
    <p:sldId id="260" r:id="rId5"/>
    <p:sldId id="261" r:id="rId6"/>
    <p:sldId id="262" r:id="rId7"/>
    <p:sldId id="256"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4" r:id="rId28"/>
    <p:sldId id="285" r:id="rId29"/>
    <p:sldId id="286" r:id="rId30"/>
    <p:sldId id="282" r:id="rId31"/>
    <p:sldId id="287" r:id="rId32"/>
    <p:sldId id="283" r:id="rId33"/>
    <p:sldId id="289" r:id="rId34"/>
    <p:sldId id="288" r:id="rId35"/>
    <p:sldId id="290" r:id="rId36"/>
    <p:sldId id="291" r:id="rId37"/>
    <p:sldId id="292" r:id="rId38"/>
    <p:sldId id="293" r:id="rId39"/>
    <p:sldId id="294" r:id="rId40"/>
    <p:sldId id="295" r:id="rId41"/>
    <p:sldId id="296" r:id="rId42"/>
    <p:sldId id="297" r:id="rId4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07" d="100"/>
          <a:sy n="107" d="100"/>
        </p:scale>
        <p:origin x="126" y="288"/>
      </p:cViewPr>
      <p:guideLst/>
    </p:cSldViewPr>
  </p:slideViewPr>
  <p:notesTextViewPr>
    <p:cViewPr>
      <p:scale>
        <a:sx n="1" d="1"/>
        <a:sy n="1" d="1"/>
      </p:scale>
      <p:origin x="0" y="0"/>
    </p:cViewPr>
  </p:notesTextViewPr>
  <p:notesViewPr>
    <p:cSldViewPr snapToGrid="0">
      <p:cViewPr varScale="1">
        <p:scale>
          <a:sx n="62" d="100"/>
          <a:sy n="62" d="100"/>
        </p:scale>
        <p:origin x="3178" y="5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image" Target="../media/image10.svg"/><Relationship Id="rId1" Type="http://schemas.openxmlformats.org/officeDocument/2006/relationships/image" Target="../media/image7.png"/><Relationship Id="rId6" Type="http://schemas.openxmlformats.org/officeDocument/2006/relationships/image" Target="../media/image14.svg"/><Relationship Id="rId5"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image" Target="../media/image10.svg"/><Relationship Id="rId1" Type="http://schemas.openxmlformats.org/officeDocument/2006/relationships/image" Target="../media/image7.png"/><Relationship Id="rId6" Type="http://schemas.openxmlformats.org/officeDocument/2006/relationships/image" Target="../media/image14.svg"/><Relationship Id="rId5"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3B71C7-B6DA-4680-94D9-B4AD141038F8}"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638FE177-73F5-4200-9B17-D32BFEC8EABB}">
      <dgm:prSet/>
      <dgm:spPr/>
      <dgm:t>
        <a:bodyPr/>
        <a:lstStyle/>
        <a:p>
          <a:r>
            <a:rPr lang="en-US"/>
            <a:t>REACTIONS – Severe confusion, impaired thinking, distress that cant be calmed, expressed thoughts of self harm or harm to others</a:t>
          </a:r>
        </a:p>
      </dgm:t>
    </dgm:pt>
    <dgm:pt modelId="{1D43C347-EBC8-4D93-A4B4-CACF118AD1B5}" type="parTrans" cxnId="{F0C8E3EF-C2C9-4991-8D64-F70F41F25DF6}">
      <dgm:prSet/>
      <dgm:spPr/>
      <dgm:t>
        <a:bodyPr/>
        <a:lstStyle/>
        <a:p>
          <a:endParaRPr lang="en-US"/>
        </a:p>
      </dgm:t>
    </dgm:pt>
    <dgm:pt modelId="{2C3C8FCF-76F8-4429-A6BC-C68936A4B646}" type="sibTrans" cxnId="{F0C8E3EF-C2C9-4991-8D64-F70F41F25DF6}">
      <dgm:prSet/>
      <dgm:spPr/>
      <dgm:t>
        <a:bodyPr/>
        <a:lstStyle/>
        <a:p>
          <a:endParaRPr lang="en-US"/>
        </a:p>
      </dgm:t>
    </dgm:pt>
    <dgm:pt modelId="{A57F2047-FE77-4CD2-A662-315F8734CCCF}">
      <dgm:prSet/>
      <dgm:spPr/>
      <dgm:t>
        <a:bodyPr/>
        <a:lstStyle/>
        <a:p>
          <a:r>
            <a:rPr lang="en-US"/>
            <a:t>RISK – Those that lost a loved one, were injured, believed they were going to die, or saw death of others, extreme community destruction</a:t>
          </a:r>
        </a:p>
      </dgm:t>
    </dgm:pt>
    <dgm:pt modelId="{CE62BDE9-22D6-4963-9CE3-ADF6714341C3}" type="parTrans" cxnId="{D14C9485-23AB-40C9-9B65-7F3C29C1B496}">
      <dgm:prSet/>
      <dgm:spPr/>
      <dgm:t>
        <a:bodyPr/>
        <a:lstStyle/>
        <a:p>
          <a:endParaRPr lang="en-US"/>
        </a:p>
      </dgm:t>
    </dgm:pt>
    <dgm:pt modelId="{C6667315-C504-47DB-8DE9-74363359A41E}" type="sibTrans" cxnId="{D14C9485-23AB-40C9-9B65-7F3C29C1B496}">
      <dgm:prSet/>
      <dgm:spPr/>
      <dgm:t>
        <a:bodyPr/>
        <a:lstStyle/>
        <a:p>
          <a:endParaRPr lang="en-US"/>
        </a:p>
      </dgm:t>
    </dgm:pt>
    <dgm:pt modelId="{A604A324-A91F-42CA-B83B-419416943BA9}">
      <dgm:prSet/>
      <dgm:spPr/>
      <dgm:t>
        <a:bodyPr/>
        <a:lstStyle/>
        <a:p>
          <a:r>
            <a:rPr lang="en-US"/>
            <a:t>RESILIENCY- Lack good coping skills, has no family support, has experienced other recent traumas prior to the disaster</a:t>
          </a:r>
        </a:p>
      </dgm:t>
    </dgm:pt>
    <dgm:pt modelId="{C62DAD66-2C39-4FB7-948B-3B6D035B3AED}" type="parTrans" cxnId="{DCC3D881-92F6-430C-8B11-7F5113E20C81}">
      <dgm:prSet/>
      <dgm:spPr/>
      <dgm:t>
        <a:bodyPr/>
        <a:lstStyle/>
        <a:p>
          <a:endParaRPr lang="en-US"/>
        </a:p>
      </dgm:t>
    </dgm:pt>
    <dgm:pt modelId="{834125F1-ED8F-45C1-9FBD-4342325C94BA}" type="sibTrans" cxnId="{DCC3D881-92F6-430C-8B11-7F5113E20C81}">
      <dgm:prSet/>
      <dgm:spPr/>
      <dgm:t>
        <a:bodyPr/>
        <a:lstStyle/>
        <a:p>
          <a:endParaRPr lang="en-US"/>
        </a:p>
      </dgm:t>
    </dgm:pt>
    <dgm:pt modelId="{21786DE8-E59A-463B-994F-C0DC1FDEC4C0}" type="pres">
      <dgm:prSet presAssocID="{213B71C7-B6DA-4680-94D9-B4AD141038F8}" presName="vert0" presStyleCnt="0">
        <dgm:presLayoutVars>
          <dgm:dir/>
          <dgm:animOne val="branch"/>
          <dgm:animLvl val="lvl"/>
        </dgm:presLayoutVars>
      </dgm:prSet>
      <dgm:spPr/>
      <dgm:t>
        <a:bodyPr/>
        <a:lstStyle/>
        <a:p>
          <a:endParaRPr lang="en-US"/>
        </a:p>
      </dgm:t>
    </dgm:pt>
    <dgm:pt modelId="{F6F0D789-A5EF-4F89-BFD0-F947581E5D23}" type="pres">
      <dgm:prSet presAssocID="{638FE177-73F5-4200-9B17-D32BFEC8EABB}" presName="thickLine" presStyleLbl="alignNode1" presStyleIdx="0" presStyleCnt="3"/>
      <dgm:spPr/>
    </dgm:pt>
    <dgm:pt modelId="{C0CE6544-0DE1-4892-ACE5-6CFCA26A9EAC}" type="pres">
      <dgm:prSet presAssocID="{638FE177-73F5-4200-9B17-D32BFEC8EABB}" presName="horz1" presStyleCnt="0"/>
      <dgm:spPr/>
    </dgm:pt>
    <dgm:pt modelId="{36938297-A329-456F-9735-23281B17AE36}" type="pres">
      <dgm:prSet presAssocID="{638FE177-73F5-4200-9B17-D32BFEC8EABB}" presName="tx1" presStyleLbl="revTx" presStyleIdx="0" presStyleCnt="3"/>
      <dgm:spPr/>
      <dgm:t>
        <a:bodyPr/>
        <a:lstStyle/>
        <a:p>
          <a:endParaRPr lang="en-US"/>
        </a:p>
      </dgm:t>
    </dgm:pt>
    <dgm:pt modelId="{36A666FB-C1AB-49F7-88FE-D158EE26399C}" type="pres">
      <dgm:prSet presAssocID="{638FE177-73F5-4200-9B17-D32BFEC8EABB}" presName="vert1" presStyleCnt="0"/>
      <dgm:spPr/>
    </dgm:pt>
    <dgm:pt modelId="{EF3887B3-5F55-4F4B-A240-F0255C499B38}" type="pres">
      <dgm:prSet presAssocID="{A57F2047-FE77-4CD2-A662-315F8734CCCF}" presName="thickLine" presStyleLbl="alignNode1" presStyleIdx="1" presStyleCnt="3"/>
      <dgm:spPr/>
    </dgm:pt>
    <dgm:pt modelId="{E7ED64A4-C49B-47E5-9167-DC2D3E8DC7EE}" type="pres">
      <dgm:prSet presAssocID="{A57F2047-FE77-4CD2-A662-315F8734CCCF}" presName="horz1" presStyleCnt="0"/>
      <dgm:spPr/>
    </dgm:pt>
    <dgm:pt modelId="{1AC93D34-C6A6-43D8-987C-74FCC68885AF}" type="pres">
      <dgm:prSet presAssocID="{A57F2047-FE77-4CD2-A662-315F8734CCCF}" presName="tx1" presStyleLbl="revTx" presStyleIdx="1" presStyleCnt="3"/>
      <dgm:spPr/>
      <dgm:t>
        <a:bodyPr/>
        <a:lstStyle/>
        <a:p>
          <a:endParaRPr lang="en-US"/>
        </a:p>
      </dgm:t>
    </dgm:pt>
    <dgm:pt modelId="{9021B642-A7D3-4F2B-8B98-0603875D87E3}" type="pres">
      <dgm:prSet presAssocID="{A57F2047-FE77-4CD2-A662-315F8734CCCF}" presName="vert1" presStyleCnt="0"/>
      <dgm:spPr/>
    </dgm:pt>
    <dgm:pt modelId="{942949BE-003D-4E2A-A06E-8EFF3BC294F4}" type="pres">
      <dgm:prSet presAssocID="{A604A324-A91F-42CA-B83B-419416943BA9}" presName="thickLine" presStyleLbl="alignNode1" presStyleIdx="2" presStyleCnt="3"/>
      <dgm:spPr/>
    </dgm:pt>
    <dgm:pt modelId="{FCCE260C-FB06-4B78-B459-B6F09BA719B8}" type="pres">
      <dgm:prSet presAssocID="{A604A324-A91F-42CA-B83B-419416943BA9}" presName="horz1" presStyleCnt="0"/>
      <dgm:spPr/>
    </dgm:pt>
    <dgm:pt modelId="{1C349CCF-D2AC-4640-B469-F47E6D0D820A}" type="pres">
      <dgm:prSet presAssocID="{A604A324-A91F-42CA-B83B-419416943BA9}" presName="tx1" presStyleLbl="revTx" presStyleIdx="2" presStyleCnt="3"/>
      <dgm:spPr/>
      <dgm:t>
        <a:bodyPr/>
        <a:lstStyle/>
        <a:p>
          <a:endParaRPr lang="en-US"/>
        </a:p>
      </dgm:t>
    </dgm:pt>
    <dgm:pt modelId="{94726EC0-709A-4D4D-9EC9-9856FDA2176B}" type="pres">
      <dgm:prSet presAssocID="{A604A324-A91F-42CA-B83B-419416943BA9}" presName="vert1" presStyleCnt="0"/>
      <dgm:spPr/>
    </dgm:pt>
  </dgm:ptLst>
  <dgm:cxnLst>
    <dgm:cxn modelId="{DCC3D881-92F6-430C-8B11-7F5113E20C81}" srcId="{213B71C7-B6DA-4680-94D9-B4AD141038F8}" destId="{A604A324-A91F-42CA-B83B-419416943BA9}" srcOrd="2" destOrd="0" parTransId="{C62DAD66-2C39-4FB7-948B-3B6D035B3AED}" sibTransId="{834125F1-ED8F-45C1-9FBD-4342325C94BA}"/>
    <dgm:cxn modelId="{9C617245-1EFE-4C8B-BC7A-F78F83AFA59C}" type="presOf" srcId="{213B71C7-B6DA-4680-94D9-B4AD141038F8}" destId="{21786DE8-E59A-463B-994F-C0DC1FDEC4C0}" srcOrd="0" destOrd="0" presId="urn:microsoft.com/office/officeart/2008/layout/LinedList"/>
    <dgm:cxn modelId="{D14C9485-23AB-40C9-9B65-7F3C29C1B496}" srcId="{213B71C7-B6DA-4680-94D9-B4AD141038F8}" destId="{A57F2047-FE77-4CD2-A662-315F8734CCCF}" srcOrd="1" destOrd="0" parTransId="{CE62BDE9-22D6-4963-9CE3-ADF6714341C3}" sibTransId="{C6667315-C504-47DB-8DE9-74363359A41E}"/>
    <dgm:cxn modelId="{5222CEE2-518B-49CB-B090-70D8F2C74288}" type="presOf" srcId="{A57F2047-FE77-4CD2-A662-315F8734CCCF}" destId="{1AC93D34-C6A6-43D8-987C-74FCC68885AF}" srcOrd="0" destOrd="0" presId="urn:microsoft.com/office/officeart/2008/layout/LinedList"/>
    <dgm:cxn modelId="{6958873D-3CD7-4CFA-AFA4-1624A03E743A}" type="presOf" srcId="{638FE177-73F5-4200-9B17-D32BFEC8EABB}" destId="{36938297-A329-456F-9735-23281B17AE36}" srcOrd="0" destOrd="0" presId="urn:microsoft.com/office/officeart/2008/layout/LinedList"/>
    <dgm:cxn modelId="{266C6AA5-C8C7-4D50-8B4A-F04212DC2C81}" type="presOf" srcId="{A604A324-A91F-42CA-B83B-419416943BA9}" destId="{1C349CCF-D2AC-4640-B469-F47E6D0D820A}" srcOrd="0" destOrd="0" presId="urn:microsoft.com/office/officeart/2008/layout/LinedList"/>
    <dgm:cxn modelId="{F0C8E3EF-C2C9-4991-8D64-F70F41F25DF6}" srcId="{213B71C7-B6DA-4680-94D9-B4AD141038F8}" destId="{638FE177-73F5-4200-9B17-D32BFEC8EABB}" srcOrd="0" destOrd="0" parTransId="{1D43C347-EBC8-4D93-A4B4-CACF118AD1B5}" sibTransId="{2C3C8FCF-76F8-4429-A6BC-C68936A4B646}"/>
    <dgm:cxn modelId="{81128504-4A57-4576-A997-F5B74FC27EF1}" type="presParOf" srcId="{21786DE8-E59A-463B-994F-C0DC1FDEC4C0}" destId="{F6F0D789-A5EF-4F89-BFD0-F947581E5D23}" srcOrd="0" destOrd="0" presId="urn:microsoft.com/office/officeart/2008/layout/LinedList"/>
    <dgm:cxn modelId="{9619433B-C0B5-47CA-82BF-9509A5E5B578}" type="presParOf" srcId="{21786DE8-E59A-463B-994F-C0DC1FDEC4C0}" destId="{C0CE6544-0DE1-4892-ACE5-6CFCA26A9EAC}" srcOrd="1" destOrd="0" presId="urn:microsoft.com/office/officeart/2008/layout/LinedList"/>
    <dgm:cxn modelId="{935632D1-3AD6-4191-A7ED-F60B1FA78601}" type="presParOf" srcId="{C0CE6544-0DE1-4892-ACE5-6CFCA26A9EAC}" destId="{36938297-A329-456F-9735-23281B17AE36}" srcOrd="0" destOrd="0" presId="urn:microsoft.com/office/officeart/2008/layout/LinedList"/>
    <dgm:cxn modelId="{2C39869B-9AE2-403A-AFF6-3951AFA1B790}" type="presParOf" srcId="{C0CE6544-0DE1-4892-ACE5-6CFCA26A9EAC}" destId="{36A666FB-C1AB-49F7-88FE-D158EE26399C}" srcOrd="1" destOrd="0" presId="urn:microsoft.com/office/officeart/2008/layout/LinedList"/>
    <dgm:cxn modelId="{33D1C727-B7F7-4410-BD3E-31F070A87687}" type="presParOf" srcId="{21786DE8-E59A-463B-994F-C0DC1FDEC4C0}" destId="{EF3887B3-5F55-4F4B-A240-F0255C499B38}" srcOrd="2" destOrd="0" presId="urn:microsoft.com/office/officeart/2008/layout/LinedList"/>
    <dgm:cxn modelId="{242FFF92-A004-4D9A-A9AD-1400EDC862C5}" type="presParOf" srcId="{21786DE8-E59A-463B-994F-C0DC1FDEC4C0}" destId="{E7ED64A4-C49B-47E5-9167-DC2D3E8DC7EE}" srcOrd="3" destOrd="0" presId="urn:microsoft.com/office/officeart/2008/layout/LinedList"/>
    <dgm:cxn modelId="{73FD6B76-EA47-4F15-A2DB-D7341F2DE832}" type="presParOf" srcId="{E7ED64A4-C49B-47E5-9167-DC2D3E8DC7EE}" destId="{1AC93D34-C6A6-43D8-987C-74FCC68885AF}" srcOrd="0" destOrd="0" presId="urn:microsoft.com/office/officeart/2008/layout/LinedList"/>
    <dgm:cxn modelId="{708D684E-9340-4F5B-A7FE-D7492FDF1F7E}" type="presParOf" srcId="{E7ED64A4-C49B-47E5-9167-DC2D3E8DC7EE}" destId="{9021B642-A7D3-4F2B-8B98-0603875D87E3}" srcOrd="1" destOrd="0" presId="urn:microsoft.com/office/officeart/2008/layout/LinedList"/>
    <dgm:cxn modelId="{A469D452-2E00-41F7-87C6-3FFAC2F89E8F}" type="presParOf" srcId="{21786DE8-E59A-463B-994F-C0DC1FDEC4C0}" destId="{942949BE-003D-4E2A-A06E-8EFF3BC294F4}" srcOrd="4" destOrd="0" presId="urn:microsoft.com/office/officeart/2008/layout/LinedList"/>
    <dgm:cxn modelId="{E6550B62-5C07-4E12-967F-3B2CFA325BBC}" type="presParOf" srcId="{21786DE8-E59A-463B-994F-C0DC1FDEC4C0}" destId="{FCCE260C-FB06-4B78-B459-B6F09BA719B8}" srcOrd="5" destOrd="0" presId="urn:microsoft.com/office/officeart/2008/layout/LinedList"/>
    <dgm:cxn modelId="{89752EAE-3D7E-4BBC-A600-F87E06469DFF}" type="presParOf" srcId="{FCCE260C-FB06-4B78-B459-B6F09BA719B8}" destId="{1C349CCF-D2AC-4640-B469-F47E6D0D820A}" srcOrd="0" destOrd="0" presId="urn:microsoft.com/office/officeart/2008/layout/LinedList"/>
    <dgm:cxn modelId="{084A4BCA-94F6-45B5-847B-1223AD7DFB5A}" type="presParOf" srcId="{FCCE260C-FB06-4B78-B459-B6F09BA719B8}" destId="{94726EC0-709A-4D4D-9EC9-9856FDA2176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36AA76-4DD2-4A05-B6CE-C099152CD30C}" type="doc">
      <dgm:prSet loTypeId="urn:microsoft.com/office/officeart/2018/2/layout/IconCircleList" loCatId="icon" qsTypeId="urn:microsoft.com/office/officeart/2005/8/quickstyle/simple4" qsCatId="simple" csTypeId="urn:microsoft.com/office/officeart/2018/5/colors/Iconchunking_coloredtext_accent0_3" csCatId="mainScheme" phldr="1"/>
      <dgm:spPr/>
      <dgm:t>
        <a:bodyPr/>
        <a:lstStyle/>
        <a:p>
          <a:endParaRPr lang="en-US"/>
        </a:p>
      </dgm:t>
    </dgm:pt>
    <dgm:pt modelId="{CAC20F81-32B6-46D4-AB87-E388CA4CF51A}">
      <dgm:prSet/>
      <dgm:spPr/>
      <dgm:t>
        <a:bodyPr/>
        <a:lstStyle/>
        <a:p>
          <a:r>
            <a:rPr lang="en-US"/>
            <a:t>To changes in their routine</a:t>
          </a:r>
        </a:p>
      </dgm:t>
    </dgm:pt>
    <dgm:pt modelId="{2B6D8B30-0165-4578-BD2E-EC164CFFAE4D}" type="parTrans" cxnId="{60776496-500C-41E3-8FF7-B109D639D889}">
      <dgm:prSet/>
      <dgm:spPr/>
      <dgm:t>
        <a:bodyPr/>
        <a:lstStyle/>
        <a:p>
          <a:endParaRPr lang="en-US"/>
        </a:p>
      </dgm:t>
    </dgm:pt>
    <dgm:pt modelId="{3D9B7C42-33D1-4510-A088-853A43FA9DDB}" type="sibTrans" cxnId="{60776496-500C-41E3-8FF7-B109D639D889}">
      <dgm:prSet/>
      <dgm:spPr/>
      <dgm:t>
        <a:bodyPr/>
        <a:lstStyle/>
        <a:p>
          <a:endParaRPr lang="en-US"/>
        </a:p>
      </dgm:t>
    </dgm:pt>
    <dgm:pt modelId="{BB9C5DEC-8E09-48B4-8D04-84EF9BCC3B7B}">
      <dgm:prSet/>
      <dgm:spPr/>
      <dgm:t>
        <a:bodyPr/>
        <a:lstStyle/>
        <a:p>
          <a:r>
            <a:rPr lang="en-US"/>
            <a:t>Separation from familiar environments</a:t>
          </a:r>
        </a:p>
      </dgm:t>
    </dgm:pt>
    <dgm:pt modelId="{B20212B1-676B-4BFB-A629-C299DA1C8F6C}" type="parTrans" cxnId="{72A3718A-7763-46F9-8659-EB6FC5071F19}">
      <dgm:prSet/>
      <dgm:spPr/>
      <dgm:t>
        <a:bodyPr/>
        <a:lstStyle/>
        <a:p>
          <a:endParaRPr lang="en-US"/>
        </a:p>
      </dgm:t>
    </dgm:pt>
    <dgm:pt modelId="{53B61B37-1940-4308-AA3F-AE34AB6F7845}" type="sibTrans" cxnId="{72A3718A-7763-46F9-8659-EB6FC5071F19}">
      <dgm:prSet/>
      <dgm:spPr/>
      <dgm:t>
        <a:bodyPr/>
        <a:lstStyle/>
        <a:p>
          <a:endParaRPr lang="en-US"/>
        </a:p>
      </dgm:t>
    </dgm:pt>
    <dgm:pt modelId="{7261D44C-6588-4E9C-AAA7-3951A7CA92CE}">
      <dgm:prSet/>
      <dgm:spPr/>
      <dgm:t>
        <a:bodyPr/>
        <a:lstStyle/>
        <a:p>
          <a:r>
            <a:rPr lang="en-US"/>
            <a:t>Separation from familiar people</a:t>
          </a:r>
        </a:p>
      </dgm:t>
    </dgm:pt>
    <dgm:pt modelId="{9ECE30D2-F505-4DE2-9282-E5907DC53579}" type="parTrans" cxnId="{C55DB79B-1B03-427B-A884-F9D4A9E7C0D3}">
      <dgm:prSet/>
      <dgm:spPr/>
      <dgm:t>
        <a:bodyPr/>
        <a:lstStyle/>
        <a:p>
          <a:endParaRPr lang="en-US"/>
        </a:p>
      </dgm:t>
    </dgm:pt>
    <dgm:pt modelId="{54409013-9F9F-46EB-ADCF-9FA1EED0C08F}" type="sibTrans" cxnId="{C55DB79B-1B03-427B-A884-F9D4A9E7C0D3}">
      <dgm:prSet/>
      <dgm:spPr/>
      <dgm:t>
        <a:bodyPr/>
        <a:lstStyle/>
        <a:p>
          <a:endParaRPr lang="en-US"/>
        </a:p>
      </dgm:t>
    </dgm:pt>
    <dgm:pt modelId="{54ADAC5B-E80C-478F-B486-64D6AFD3B821}">
      <dgm:prSet/>
      <dgm:spPr/>
      <dgm:t>
        <a:bodyPr/>
        <a:lstStyle/>
        <a:p>
          <a:r>
            <a:rPr lang="en-US"/>
            <a:t>Watch for delayed reactions of several hours to a few days</a:t>
          </a:r>
        </a:p>
      </dgm:t>
    </dgm:pt>
    <dgm:pt modelId="{F262C0A7-BA33-493C-97E8-106C3893F76D}" type="parTrans" cxnId="{ED007072-47E6-4A0C-8512-458447CE6D2A}">
      <dgm:prSet/>
      <dgm:spPr/>
      <dgm:t>
        <a:bodyPr/>
        <a:lstStyle/>
        <a:p>
          <a:endParaRPr lang="en-US"/>
        </a:p>
      </dgm:t>
    </dgm:pt>
    <dgm:pt modelId="{558F8759-35FF-4558-9754-E737649DD3A3}" type="sibTrans" cxnId="{ED007072-47E6-4A0C-8512-458447CE6D2A}">
      <dgm:prSet/>
      <dgm:spPr/>
      <dgm:t>
        <a:bodyPr/>
        <a:lstStyle/>
        <a:p>
          <a:endParaRPr lang="en-US"/>
        </a:p>
      </dgm:t>
    </dgm:pt>
    <dgm:pt modelId="{1920A2D5-A2D0-460F-A503-7AAD321AC1F8}" type="pres">
      <dgm:prSet presAssocID="{8836AA76-4DD2-4A05-B6CE-C099152CD30C}" presName="root" presStyleCnt="0">
        <dgm:presLayoutVars>
          <dgm:dir/>
          <dgm:resizeHandles val="exact"/>
        </dgm:presLayoutVars>
      </dgm:prSet>
      <dgm:spPr/>
      <dgm:t>
        <a:bodyPr/>
        <a:lstStyle/>
        <a:p>
          <a:endParaRPr lang="en-US"/>
        </a:p>
      </dgm:t>
    </dgm:pt>
    <dgm:pt modelId="{4B09EE42-F7A6-4440-BC74-F241F6972AC0}" type="pres">
      <dgm:prSet presAssocID="{8836AA76-4DD2-4A05-B6CE-C099152CD30C}" presName="container" presStyleCnt="0">
        <dgm:presLayoutVars>
          <dgm:dir/>
          <dgm:resizeHandles val="exact"/>
        </dgm:presLayoutVars>
      </dgm:prSet>
      <dgm:spPr/>
    </dgm:pt>
    <dgm:pt modelId="{E6DDDF69-FA28-48A9-BD67-D5BB7A89688E}" type="pres">
      <dgm:prSet presAssocID="{CAC20F81-32B6-46D4-AB87-E388CA4CF51A}" presName="compNode" presStyleCnt="0"/>
      <dgm:spPr/>
    </dgm:pt>
    <dgm:pt modelId="{23CCA8AE-C64C-4DB2-9311-0D06B1E25B79}" type="pres">
      <dgm:prSet presAssocID="{CAC20F81-32B6-46D4-AB87-E388CA4CF51A}" presName="iconBgRect" presStyleLbl="bgShp" presStyleIdx="0" presStyleCnt="4"/>
      <dgm:spPr/>
    </dgm:pt>
    <dgm:pt modelId="{CF16CD63-9ED0-4CE8-BC5E-B069A3F25FF5}" type="pres">
      <dgm:prSet presAssocID="{CAC20F81-32B6-46D4-AB87-E388CA4CF51A}" presName="iconRect" presStyleLbl="node1" presStyleIdx="0" presStyleCnt="4"/>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Parent and Child"/>
        </a:ext>
      </dgm:extLst>
    </dgm:pt>
    <dgm:pt modelId="{521BA3B6-E4CF-444C-80A4-270DAD98D807}" type="pres">
      <dgm:prSet presAssocID="{CAC20F81-32B6-46D4-AB87-E388CA4CF51A}" presName="spaceRect" presStyleCnt="0"/>
      <dgm:spPr/>
    </dgm:pt>
    <dgm:pt modelId="{450B4724-49B3-43E5-91C7-76333ACA4700}" type="pres">
      <dgm:prSet presAssocID="{CAC20F81-32B6-46D4-AB87-E388CA4CF51A}" presName="textRect" presStyleLbl="revTx" presStyleIdx="0" presStyleCnt="4">
        <dgm:presLayoutVars>
          <dgm:chMax val="1"/>
          <dgm:chPref val="1"/>
        </dgm:presLayoutVars>
      </dgm:prSet>
      <dgm:spPr/>
      <dgm:t>
        <a:bodyPr/>
        <a:lstStyle/>
        <a:p>
          <a:endParaRPr lang="en-US"/>
        </a:p>
      </dgm:t>
    </dgm:pt>
    <dgm:pt modelId="{3B58CC2C-BBD9-4C81-8C6D-1DCE65FD6FD1}" type="pres">
      <dgm:prSet presAssocID="{3D9B7C42-33D1-4510-A088-853A43FA9DDB}" presName="sibTrans" presStyleLbl="sibTrans2D1" presStyleIdx="0" presStyleCnt="0"/>
      <dgm:spPr/>
      <dgm:t>
        <a:bodyPr/>
        <a:lstStyle/>
        <a:p>
          <a:endParaRPr lang="en-US"/>
        </a:p>
      </dgm:t>
    </dgm:pt>
    <dgm:pt modelId="{86C1E65D-E26A-4504-B925-CDB234D6DA90}" type="pres">
      <dgm:prSet presAssocID="{BB9C5DEC-8E09-48B4-8D04-84EF9BCC3B7B}" presName="compNode" presStyleCnt="0"/>
      <dgm:spPr/>
    </dgm:pt>
    <dgm:pt modelId="{AE2BBAF6-9811-4C20-B88E-2ED8FC9FAC14}" type="pres">
      <dgm:prSet presAssocID="{BB9C5DEC-8E09-48B4-8D04-84EF9BCC3B7B}" presName="iconBgRect" presStyleLbl="bgShp" presStyleIdx="1" presStyleCnt="4"/>
      <dgm:spPr/>
    </dgm:pt>
    <dgm:pt modelId="{7BDED9A8-A265-45BE-B721-85D32D618A0E}" type="pres">
      <dgm:prSet presAssocID="{BB9C5DEC-8E09-48B4-8D04-84EF9BCC3B7B}"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Arrow: Slight curve"/>
        </a:ext>
      </dgm:extLst>
    </dgm:pt>
    <dgm:pt modelId="{9C5C0BAC-4D80-44BD-AAAD-A68147039F2D}" type="pres">
      <dgm:prSet presAssocID="{BB9C5DEC-8E09-48B4-8D04-84EF9BCC3B7B}" presName="spaceRect" presStyleCnt="0"/>
      <dgm:spPr/>
    </dgm:pt>
    <dgm:pt modelId="{470574A2-069A-4E94-859E-B312A2B5C12D}" type="pres">
      <dgm:prSet presAssocID="{BB9C5DEC-8E09-48B4-8D04-84EF9BCC3B7B}" presName="textRect" presStyleLbl="revTx" presStyleIdx="1" presStyleCnt="4">
        <dgm:presLayoutVars>
          <dgm:chMax val="1"/>
          <dgm:chPref val="1"/>
        </dgm:presLayoutVars>
      </dgm:prSet>
      <dgm:spPr/>
      <dgm:t>
        <a:bodyPr/>
        <a:lstStyle/>
        <a:p>
          <a:endParaRPr lang="en-US"/>
        </a:p>
      </dgm:t>
    </dgm:pt>
    <dgm:pt modelId="{A3B7468A-B38F-4AC3-81EC-7992CBC0FC1E}" type="pres">
      <dgm:prSet presAssocID="{53B61B37-1940-4308-AA3F-AE34AB6F7845}" presName="sibTrans" presStyleLbl="sibTrans2D1" presStyleIdx="0" presStyleCnt="0"/>
      <dgm:spPr/>
      <dgm:t>
        <a:bodyPr/>
        <a:lstStyle/>
        <a:p>
          <a:endParaRPr lang="en-US"/>
        </a:p>
      </dgm:t>
    </dgm:pt>
    <dgm:pt modelId="{C74B1FDF-F4C6-4D61-AB24-4F04EC79D982}" type="pres">
      <dgm:prSet presAssocID="{7261D44C-6588-4E9C-AAA7-3951A7CA92CE}" presName="compNode" presStyleCnt="0"/>
      <dgm:spPr/>
    </dgm:pt>
    <dgm:pt modelId="{0874DE19-196F-4F82-8117-F806F40C8CA3}" type="pres">
      <dgm:prSet presAssocID="{7261D44C-6588-4E9C-AAA7-3951A7CA92CE}" presName="iconBgRect" presStyleLbl="bgShp" presStyleIdx="2" presStyleCnt="4"/>
      <dgm:spPr/>
    </dgm:pt>
    <dgm:pt modelId="{491F5124-2F8C-4EB1-89F9-64EBD353E93E}" type="pres">
      <dgm:prSet presAssocID="{7261D44C-6588-4E9C-AAA7-3951A7CA92CE}" presName="iconRect" presStyleLbl="node1" presStyleIdx="2" presStyleCnt="4"/>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Family with two children"/>
        </a:ext>
      </dgm:extLst>
    </dgm:pt>
    <dgm:pt modelId="{A4515A3B-9A58-4A92-9B91-BFC4C4E76230}" type="pres">
      <dgm:prSet presAssocID="{7261D44C-6588-4E9C-AAA7-3951A7CA92CE}" presName="spaceRect" presStyleCnt="0"/>
      <dgm:spPr/>
    </dgm:pt>
    <dgm:pt modelId="{E609E6B5-8E69-4B77-84AD-A607161647B1}" type="pres">
      <dgm:prSet presAssocID="{7261D44C-6588-4E9C-AAA7-3951A7CA92CE}" presName="textRect" presStyleLbl="revTx" presStyleIdx="2" presStyleCnt="4">
        <dgm:presLayoutVars>
          <dgm:chMax val="1"/>
          <dgm:chPref val="1"/>
        </dgm:presLayoutVars>
      </dgm:prSet>
      <dgm:spPr/>
      <dgm:t>
        <a:bodyPr/>
        <a:lstStyle/>
        <a:p>
          <a:endParaRPr lang="en-US"/>
        </a:p>
      </dgm:t>
    </dgm:pt>
    <dgm:pt modelId="{68D598A5-F8F8-4633-AA54-198B5A8DC067}" type="pres">
      <dgm:prSet presAssocID="{54409013-9F9F-46EB-ADCF-9FA1EED0C08F}" presName="sibTrans" presStyleLbl="sibTrans2D1" presStyleIdx="0" presStyleCnt="0"/>
      <dgm:spPr/>
      <dgm:t>
        <a:bodyPr/>
        <a:lstStyle/>
        <a:p>
          <a:endParaRPr lang="en-US"/>
        </a:p>
      </dgm:t>
    </dgm:pt>
    <dgm:pt modelId="{2E7C7BED-2A7A-4093-9716-675BC29DE837}" type="pres">
      <dgm:prSet presAssocID="{54ADAC5B-E80C-478F-B486-64D6AFD3B821}" presName="compNode" presStyleCnt="0"/>
      <dgm:spPr/>
    </dgm:pt>
    <dgm:pt modelId="{4DB45CED-05F4-48D9-8584-387646817EC4}" type="pres">
      <dgm:prSet presAssocID="{54ADAC5B-E80C-478F-B486-64D6AFD3B821}" presName="iconBgRect" presStyleLbl="bgShp" presStyleIdx="3" presStyleCnt="4"/>
      <dgm:spPr/>
    </dgm:pt>
    <dgm:pt modelId="{5B35EA35-B183-4760-931B-280A5E7043D3}" type="pres">
      <dgm:prSet presAssocID="{54ADAC5B-E80C-478F-B486-64D6AFD3B821}" presName="iconRect" presStyleLbl="node1" presStyleIdx="3" presStyleCnt="4"/>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Stopwatch"/>
        </a:ext>
      </dgm:extLst>
    </dgm:pt>
    <dgm:pt modelId="{CAADB981-A9DF-4E19-96D9-7B2F6F3846A0}" type="pres">
      <dgm:prSet presAssocID="{54ADAC5B-E80C-478F-B486-64D6AFD3B821}" presName="spaceRect" presStyleCnt="0"/>
      <dgm:spPr/>
    </dgm:pt>
    <dgm:pt modelId="{2FB98ED3-95F6-494E-AB16-FFE467B61C7F}" type="pres">
      <dgm:prSet presAssocID="{54ADAC5B-E80C-478F-B486-64D6AFD3B821}" presName="textRect" presStyleLbl="revTx" presStyleIdx="3" presStyleCnt="4">
        <dgm:presLayoutVars>
          <dgm:chMax val="1"/>
          <dgm:chPref val="1"/>
        </dgm:presLayoutVars>
      </dgm:prSet>
      <dgm:spPr/>
      <dgm:t>
        <a:bodyPr/>
        <a:lstStyle/>
        <a:p>
          <a:endParaRPr lang="en-US"/>
        </a:p>
      </dgm:t>
    </dgm:pt>
  </dgm:ptLst>
  <dgm:cxnLst>
    <dgm:cxn modelId="{4C72E680-1433-4B5E-96A0-D40EDF7FBD66}" type="presOf" srcId="{54ADAC5B-E80C-478F-B486-64D6AFD3B821}" destId="{2FB98ED3-95F6-494E-AB16-FFE467B61C7F}" srcOrd="0" destOrd="0" presId="urn:microsoft.com/office/officeart/2018/2/layout/IconCircleList"/>
    <dgm:cxn modelId="{ED007072-47E6-4A0C-8512-458447CE6D2A}" srcId="{8836AA76-4DD2-4A05-B6CE-C099152CD30C}" destId="{54ADAC5B-E80C-478F-B486-64D6AFD3B821}" srcOrd="3" destOrd="0" parTransId="{F262C0A7-BA33-493C-97E8-106C3893F76D}" sibTransId="{558F8759-35FF-4558-9754-E737649DD3A3}"/>
    <dgm:cxn modelId="{60776496-500C-41E3-8FF7-B109D639D889}" srcId="{8836AA76-4DD2-4A05-B6CE-C099152CD30C}" destId="{CAC20F81-32B6-46D4-AB87-E388CA4CF51A}" srcOrd="0" destOrd="0" parTransId="{2B6D8B30-0165-4578-BD2E-EC164CFFAE4D}" sibTransId="{3D9B7C42-33D1-4510-A088-853A43FA9DDB}"/>
    <dgm:cxn modelId="{C55DB79B-1B03-427B-A884-F9D4A9E7C0D3}" srcId="{8836AA76-4DD2-4A05-B6CE-C099152CD30C}" destId="{7261D44C-6588-4E9C-AAA7-3951A7CA92CE}" srcOrd="2" destOrd="0" parTransId="{9ECE30D2-F505-4DE2-9282-E5907DC53579}" sibTransId="{54409013-9F9F-46EB-ADCF-9FA1EED0C08F}"/>
    <dgm:cxn modelId="{D8F760A8-BFD8-4D40-A9C0-95E3CF07431F}" type="presOf" srcId="{53B61B37-1940-4308-AA3F-AE34AB6F7845}" destId="{A3B7468A-B38F-4AC3-81EC-7992CBC0FC1E}" srcOrd="0" destOrd="0" presId="urn:microsoft.com/office/officeart/2018/2/layout/IconCircleList"/>
    <dgm:cxn modelId="{D119C157-1A35-4969-B731-D2498C225636}" type="presOf" srcId="{8836AA76-4DD2-4A05-B6CE-C099152CD30C}" destId="{1920A2D5-A2D0-460F-A503-7AAD321AC1F8}" srcOrd="0" destOrd="0" presId="urn:microsoft.com/office/officeart/2018/2/layout/IconCircleList"/>
    <dgm:cxn modelId="{72A3718A-7763-46F9-8659-EB6FC5071F19}" srcId="{8836AA76-4DD2-4A05-B6CE-C099152CD30C}" destId="{BB9C5DEC-8E09-48B4-8D04-84EF9BCC3B7B}" srcOrd="1" destOrd="0" parTransId="{B20212B1-676B-4BFB-A629-C299DA1C8F6C}" sibTransId="{53B61B37-1940-4308-AA3F-AE34AB6F7845}"/>
    <dgm:cxn modelId="{2CA51CEA-C67D-47F7-8DC3-25144FF28E06}" type="presOf" srcId="{BB9C5DEC-8E09-48B4-8D04-84EF9BCC3B7B}" destId="{470574A2-069A-4E94-859E-B312A2B5C12D}" srcOrd="0" destOrd="0" presId="urn:microsoft.com/office/officeart/2018/2/layout/IconCircleList"/>
    <dgm:cxn modelId="{00EC9DC2-28DE-4F77-A5FB-213088497AA9}" type="presOf" srcId="{CAC20F81-32B6-46D4-AB87-E388CA4CF51A}" destId="{450B4724-49B3-43E5-91C7-76333ACA4700}" srcOrd="0" destOrd="0" presId="urn:microsoft.com/office/officeart/2018/2/layout/IconCircleList"/>
    <dgm:cxn modelId="{C2D7BBAD-D969-4BF6-AE76-D5C306F4BBA2}" type="presOf" srcId="{7261D44C-6588-4E9C-AAA7-3951A7CA92CE}" destId="{E609E6B5-8E69-4B77-84AD-A607161647B1}" srcOrd="0" destOrd="0" presId="urn:microsoft.com/office/officeart/2018/2/layout/IconCircleList"/>
    <dgm:cxn modelId="{40593FFD-56DD-4E92-B10B-0B09036ABAC7}" type="presOf" srcId="{54409013-9F9F-46EB-ADCF-9FA1EED0C08F}" destId="{68D598A5-F8F8-4633-AA54-198B5A8DC067}" srcOrd="0" destOrd="0" presId="urn:microsoft.com/office/officeart/2018/2/layout/IconCircleList"/>
    <dgm:cxn modelId="{7A8F043F-9EE0-4F27-B34E-DB6035E209F4}" type="presOf" srcId="{3D9B7C42-33D1-4510-A088-853A43FA9DDB}" destId="{3B58CC2C-BBD9-4C81-8C6D-1DCE65FD6FD1}" srcOrd="0" destOrd="0" presId="urn:microsoft.com/office/officeart/2018/2/layout/IconCircleList"/>
    <dgm:cxn modelId="{1043C35E-B931-41D9-A880-6B2B79627DF1}" type="presParOf" srcId="{1920A2D5-A2D0-460F-A503-7AAD321AC1F8}" destId="{4B09EE42-F7A6-4440-BC74-F241F6972AC0}" srcOrd="0" destOrd="0" presId="urn:microsoft.com/office/officeart/2018/2/layout/IconCircleList"/>
    <dgm:cxn modelId="{88923CDC-CC1E-4E02-A73F-0CD058133977}" type="presParOf" srcId="{4B09EE42-F7A6-4440-BC74-F241F6972AC0}" destId="{E6DDDF69-FA28-48A9-BD67-D5BB7A89688E}" srcOrd="0" destOrd="0" presId="urn:microsoft.com/office/officeart/2018/2/layout/IconCircleList"/>
    <dgm:cxn modelId="{64C7608B-4EA4-4121-9020-759C85747F7C}" type="presParOf" srcId="{E6DDDF69-FA28-48A9-BD67-D5BB7A89688E}" destId="{23CCA8AE-C64C-4DB2-9311-0D06B1E25B79}" srcOrd="0" destOrd="0" presId="urn:microsoft.com/office/officeart/2018/2/layout/IconCircleList"/>
    <dgm:cxn modelId="{2A663290-7DDE-4460-9DE3-889327F47F36}" type="presParOf" srcId="{E6DDDF69-FA28-48A9-BD67-D5BB7A89688E}" destId="{CF16CD63-9ED0-4CE8-BC5E-B069A3F25FF5}" srcOrd="1" destOrd="0" presId="urn:microsoft.com/office/officeart/2018/2/layout/IconCircleList"/>
    <dgm:cxn modelId="{2D71E38B-4176-44D1-B865-F991DEFC543B}" type="presParOf" srcId="{E6DDDF69-FA28-48A9-BD67-D5BB7A89688E}" destId="{521BA3B6-E4CF-444C-80A4-270DAD98D807}" srcOrd="2" destOrd="0" presId="urn:microsoft.com/office/officeart/2018/2/layout/IconCircleList"/>
    <dgm:cxn modelId="{DF07802D-E2EA-4A14-8817-B7EE7CC2FEDA}" type="presParOf" srcId="{E6DDDF69-FA28-48A9-BD67-D5BB7A89688E}" destId="{450B4724-49B3-43E5-91C7-76333ACA4700}" srcOrd="3" destOrd="0" presId="urn:microsoft.com/office/officeart/2018/2/layout/IconCircleList"/>
    <dgm:cxn modelId="{48F870A5-0794-40C4-879E-71431D62C09C}" type="presParOf" srcId="{4B09EE42-F7A6-4440-BC74-F241F6972AC0}" destId="{3B58CC2C-BBD9-4C81-8C6D-1DCE65FD6FD1}" srcOrd="1" destOrd="0" presId="urn:microsoft.com/office/officeart/2018/2/layout/IconCircleList"/>
    <dgm:cxn modelId="{9B3EF87E-D84C-4441-9C7E-3596C30D0BEF}" type="presParOf" srcId="{4B09EE42-F7A6-4440-BC74-F241F6972AC0}" destId="{86C1E65D-E26A-4504-B925-CDB234D6DA90}" srcOrd="2" destOrd="0" presId="urn:microsoft.com/office/officeart/2018/2/layout/IconCircleList"/>
    <dgm:cxn modelId="{5E8D5EFD-8BE0-44BD-80C3-BA2394A952E0}" type="presParOf" srcId="{86C1E65D-E26A-4504-B925-CDB234D6DA90}" destId="{AE2BBAF6-9811-4C20-B88E-2ED8FC9FAC14}" srcOrd="0" destOrd="0" presId="urn:microsoft.com/office/officeart/2018/2/layout/IconCircleList"/>
    <dgm:cxn modelId="{35E5C790-F512-4428-BA66-C6DB8364FF7C}" type="presParOf" srcId="{86C1E65D-E26A-4504-B925-CDB234D6DA90}" destId="{7BDED9A8-A265-45BE-B721-85D32D618A0E}" srcOrd="1" destOrd="0" presId="urn:microsoft.com/office/officeart/2018/2/layout/IconCircleList"/>
    <dgm:cxn modelId="{D0F2A2E0-5F19-4557-B87D-364C1A84A5FE}" type="presParOf" srcId="{86C1E65D-E26A-4504-B925-CDB234D6DA90}" destId="{9C5C0BAC-4D80-44BD-AAAD-A68147039F2D}" srcOrd="2" destOrd="0" presId="urn:microsoft.com/office/officeart/2018/2/layout/IconCircleList"/>
    <dgm:cxn modelId="{86E96F8D-636A-437F-B2CB-1C16F4A43901}" type="presParOf" srcId="{86C1E65D-E26A-4504-B925-CDB234D6DA90}" destId="{470574A2-069A-4E94-859E-B312A2B5C12D}" srcOrd="3" destOrd="0" presId="urn:microsoft.com/office/officeart/2018/2/layout/IconCircleList"/>
    <dgm:cxn modelId="{D930A772-B5D4-4832-BC56-97623AD37D89}" type="presParOf" srcId="{4B09EE42-F7A6-4440-BC74-F241F6972AC0}" destId="{A3B7468A-B38F-4AC3-81EC-7992CBC0FC1E}" srcOrd="3" destOrd="0" presId="urn:microsoft.com/office/officeart/2018/2/layout/IconCircleList"/>
    <dgm:cxn modelId="{91A66F6B-C257-44AE-8591-165A5933195D}" type="presParOf" srcId="{4B09EE42-F7A6-4440-BC74-F241F6972AC0}" destId="{C74B1FDF-F4C6-4D61-AB24-4F04EC79D982}" srcOrd="4" destOrd="0" presId="urn:microsoft.com/office/officeart/2018/2/layout/IconCircleList"/>
    <dgm:cxn modelId="{3786237D-C3D4-49F7-8D32-642597CA2E73}" type="presParOf" srcId="{C74B1FDF-F4C6-4D61-AB24-4F04EC79D982}" destId="{0874DE19-196F-4F82-8117-F806F40C8CA3}" srcOrd="0" destOrd="0" presId="urn:microsoft.com/office/officeart/2018/2/layout/IconCircleList"/>
    <dgm:cxn modelId="{1A82F003-B96C-4396-9BB8-97FAF05C9208}" type="presParOf" srcId="{C74B1FDF-F4C6-4D61-AB24-4F04EC79D982}" destId="{491F5124-2F8C-4EB1-89F9-64EBD353E93E}" srcOrd="1" destOrd="0" presId="urn:microsoft.com/office/officeart/2018/2/layout/IconCircleList"/>
    <dgm:cxn modelId="{EF1BFFC2-A31B-4E83-AB08-3C841A99C7B3}" type="presParOf" srcId="{C74B1FDF-F4C6-4D61-AB24-4F04EC79D982}" destId="{A4515A3B-9A58-4A92-9B91-BFC4C4E76230}" srcOrd="2" destOrd="0" presId="urn:microsoft.com/office/officeart/2018/2/layout/IconCircleList"/>
    <dgm:cxn modelId="{7B3EB0F5-3545-4453-9A55-7A2CE1947E38}" type="presParOf" srcId="{C74B1FDF-F4C6-4D61-AB24-4F04EC79D982}" destId="{E609E6B5-8E69-4B77-84AD-A607161647B1}" srcOrd="3" destOrd="0" presId="urn:microsoft.com/office/officeart/2018/2/layout/IconCircleList"/>
    <dgm:cxn modelId="{E2635A89-EB65-44A9-AE26-C89F2047DED1}" type="presParOf" srcId="{4B09EE42-F7A6-4440-BC74-F241F6972AC0}" destId="{68D598A5-F8F8-4633-AA54-198B5A8DC067}" srcOrd="5" destOrd="0" presId="urn:microsoft.com/office/officeart/2018/2/layout/IconCircleList"/>
    <dgm:cxn modelId="{482FB625-F4B9-4176-A2BA-5E23AD8D91A2}" type="presParOf" srcId="{4B09EE42-F7A6-4440-BC74-F241F6972AC0}" destId="{2E7C7BED-2A7A-4093-9716-675BC29DE837}" srcOrd="6" destOrd="0" presId="urn:microsoft.com/office/officeart/2018/2/layout/IconCircleList"/>
    <dgm:cxn modelId="{BAB604F6-1158-47F7-B63B-E0B4B5DF123C}" type="presParOf" srcId="{2E7C7BED-2A7A-4093-9716-675BC29DE837}" destId="{4DB45CED-05F4-48D9-8584-387646817EC4}" srcOrd="0" destOrd="0" presId="urn:microsoft.com/office/officeart/2018/2/layout/IconCircleList"/>
    <dgm:cxn modelId="{B7F75D8C-479E-43AA-B8A3-33EF5319A59F}" type="presParOf" srcId="{2E7C7BED-2A7A-4093-9716-675BC29DE837}" destId="{5B35EA35-B183-4760-931B-280A5E7043D3}" srcOrd="1" destOrd="0" presId="urn:microsoft.com/office/officeart/2018/2/layout/IconCircleList"/>
    <dgm:cxn modelId="{B04EF315-238D-496E-B96D-07F7D4CB6209}" type="presParOf" srcId="{2E7C7BED-2A7A-4093-9716-675BC29DE837}" destId="{CAADB981-A9DF-4E19-96D9-7B2F6F3846A0}" srcOrd="2" destOrd="0" presId="urn:microsoft.com/office/officeart/2018/2/layout/IconCircleList"/>
    <dgm:cxn modelId="{F786F2A3-3ED5-4C0D-A627-E97F4262D745}" type="presParOf" srcId="{2E7C7BED-2A7A-4093-9716-675BC29DE837}" destId="{2FB98ED3-95F6-494E-AB16-FFE467B61C7F}"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96EB52-40B2-4CD0-94FC-AB3786AF2045}" type="doc">
      <dgm:prSet loTypeId="urn:microsoft.com/office/officeart/2005/8/layout/cycle5" loCatId="cycle" qsTypeId="urn:microsoft.com/office/officeart/2005/8/quickstyle/simple2" qsCatId="simple" csTypeId="urn:microsoft.com/office/officeart/2005/8/colors/colorful5" csCatId="colorful" phldr="1"/>
      <dgm:spPr/>
      <dgm:t>
        <a:bodyPr/>
        <a:lstStyle/>
        <a:p>
          <a:endParaRPr lang="en-US"/>
        </a:p>
      </dgm:t>
    </dgm:pt>
    <dgm:pt modelId="{81FE7156-C3D9-41AB-BFF4-BB7EC81BB54C}">
      <dgm:prSet/>
      <dgm:spPr/>
      <dgm:t>
        <a:bodyPr/>
        <a:lstStyle/>
        <a:p>
          <a:pPr>
            <a:defRPr cap="all"/>
          </a:pPr>
          <a:r>
            <a:rPr lang="en-US"/>
            <a:t>The stress of a disaster event is contagious</a:t>
          </a:r>
        </a:p>
      </dgm:t>
    </dgm:pt>
    <dgm:pt modelId="{CDA71E47-B01A-407B-B862-254F94724F23}" type="parTrans" cxnId="{DA812F9F-DC29-40C5-95DA-CA2D63F7EA2D}">
      <dgm:prSet/>
      <dgm:spPr/>
      <dgm:t>
        <a:bodyPr/>
        <a:lstStyle/>
        <a:p>
          <a:endParaRPr lang="en-US"/>
        </a:p>
      </dgm:t>
    </dgm:pt>
    <dgm:pt modelId="{EE3FE1AF-3BD4-4DB3-8509-B6DC96AC2559}" type="sibTrans" cxnId="{DA812F9F-DC29-40C5-95DA-CA2D63F7EA2D}">
      <dgm:prSet/>
      <dgm:spPr/>
      <dgm:t>
        <a:bodyPr/>
        <a:lstStyle/>
        <a:p>
          <a:endParaRPr lang="en-US"/>
        </a:p>
      </dgm:t>
    </dgm:pt>
    <dgm:pt modelId="{709DB1DA-AE31-47CF-A693-5CEC6567E3DC}">
      <dgm:prSet/>
      <dgm:spPr/>
      <dgm:t>
        <a:bodyPr/>
        <a:lstStyle/>
        <a:p>
          <a:pPr>
            <a:defRPr cap="all"/>
          </a:pPr>
          <a:r>
            <a:rPr lang="en-US"/>
            <a:t>To help others you must maintain your health – physical and emotional</a:t>
          </a:r>
        </a:p>
      </dgm:t>
    </dgm:pt>
    <dgm:pt modelId="{0AF6FA39-FF87-4CF8-B0BB-E23666E2FA7E}" type="parTrans" cxnId="{66C1B6F1-5403-45C0-9B47-E9D98152C318}">
      <dgm:prSet/>
      <dgm:spPr/>
      <dgm:t>
        <a:bodyPr/>
        <a:lstStyle/>
        <a:p>
          <a:endParaRPr lang="en-US"/>
        </a:p>
      </dgm:t>
    </dgm:pt>
    <dgm:pt modelId="{5CEC422B-254E-4C1C-9C26-1DA499FF635B}" type="sibTrans" cxnId="{66C1B6F1-5403-45C0-9B47-E9D98152C318}">
      <dgm:prSet/>
      <dgm:spPr/>
      <dgm:t>
        <a:bodyPr/>
        <a:lstStyle/>
        <a:p>
          <a:endParaRPr lang="en-US"/>
        </a:p>
      </dgm:t>
    </dgm:pt>
    <dgm:pt modelId="{028361CE-73D8-448C-AC3F-CE30BE6F9354}">
      <dgm:prSet/>
      <dgm:spPr/>
      <dgm:t>
        <a:bodyPr/>
        <a:lstStyle/>
        <a:p>
          <a:pPr>
            <a:defRPr cap="all"/>
          </a:pPr>
          <a:r>
            <a:rPr lang="en-US"/>
            <a:t>Maintain a healthy routine</a:t>
          </a:r>
        </a:p>
      </dgm:t>
    </dgm:pt>
    <dgm:pt modelId="{4F5D2948-6582-42EE-9BAA-4B045EC575BB}" type="parTrans" cxnId="{B86FDDB5-7F44-4B50-80B8-4038F7A3F357}">
      <dgm:prSet/>
      <dgm:spPr/>
      <dgm:t>
        <a:bodyPr/>
        <a:lstStyle/>
        <a:p>
          <a:endParaRPr lang="en-US"/>
        </a:p>
      </dgm:t>
    </dgm:pt>
    <dgm:pt modelId="{91C4606F-6720-48E2-BC7D-C665A83DF20B}" type="sibTrans" cxnId="{B86FDDB5-7F44-4B50-80B8-4038F7A3F357}">
      <dgm:prSet/>
      <dgm:spPr/>
      <dgm:t>
        <a:bodyPr/>
        <a:lstStyle/>
        <a:p>
          <a:endParaRPr lang="en-US"/>
        </a:p>
      </dgm:t>
    </dgm:pt>
    <dgm:pt modelId="{32AC0C79-3C42-44F0-9419-625B2B1DFE62}">
      <dgm:prSet/>
      <dgm:spPr/>
      <dgm:t>
        <a:bodyPr/>
        <a:lstStyle/>
        <a:p>
          <a:pPr>
            <a:defRPr cap="all"/>
          </a:pPr>
          <a:r>
            <a:rPr lang="en-US"/>
            <a:t>Know your limits and get help when needed</a:t>
          </a:r>
        </a:p>
      </dgm:t>
    </dgm:pt>
    <dgm:pt modelId="{07270F5D-5E5C-4447-8852-BDA04CD69A4F}" type="parTrans" cxnId="{4801EB1B-6004-4525-94B5-4446E7B9E446}">
      <dgm:prSet/>
      <dgm:spPr/>
      <dgm:t>
        <a:bodyPr/>
        <a:lstStyle/>
        <a:p>
          <a:endParaRPr lang="en-US"/>
        </a:p>
      </dgm:t>
    </dgm:pt>
    <dgm:pt modelId="{3FCD3CA3-9192-4A7C-A40F-652D3E37CDE1}" type="sibTrans" cxnId="{4801EB1B-6004-4525-94B5-4446E7B9E446}">
      <dgm:prSet/>
      <dgm:spPr/>
      <dgm:t>
        <a:bodyPr/>
        <a:lstStyle/>
        <a:p>
          <a:endParaRPr lang="en-US"/>
        </a:p>
      </dgm:t>
    </dgm:pt>
    <dgm:pt modelId="{C37E2389-2C44-452F-847D-EE63D0F5F751}">
      <dgm:prSet/>
      <dgm:spPr/>
      <dgm:t>
        <a:bodyPr/>
        <a:lstStyle/>
        <a:p>
          <a:pPr>
            <a:defRPr cap="all"/>
          </a:pPr>
          <a:r>
            <a:rPr lang="en-US"/>
            <a:t>Take breaks, leave when your shift is done</a:t>
          </a:r>
        </a:p>
      </dgm:t>
    </dgm:pt>
    <dgm:pt modelId="{FAAB373C-0E4D-4FEF-BF42-8BE29CB1EAEF}" type="parTrans" cxnId="{7812CB67-D89A-4802-A675-1F9F2A93731D}">
      <dgm:prSet/>
      <dgm:spPr/>
      <dgm:t>
        <a:bodyPr/>
        <a:lstStyle/>
        <a:p>
          <a:endParaRPr lang="en-US"/>
        </a:p>
      </dgm:t>
    </dgm:pt>
    <dgm:pt modelId="{256124E3-D833-4534-A855-A6350DA63662}" type="sibTrans" cxnId="{7812CB67-D89A-4802-A675-1F9F2A93731D}">
      <dgm:prSet/>
      <dgm:spPr/>
      <dgm:t>
        <a:bodyPr/>
        <a:lstStyle/>
        <a:p>
          <a:endParaRPr lang="en-US"/>
        </a:p>
      </dgm:t>
    </dgm:pt>
    <dgm:pt modelId="{BEA16014-48AD-46F1-9C48-DD5E2E802186}">
      <dgm:prSet/>
      <dgm:spPr/>
      <dgm:t>
        <a:bodyPr/>
        <a:lstStyle/>
        <a:p>
          <a:pPr>
            <a:defRPr cap="all"/>
          </a:pPr>
          <a:r>
            <a:rPr lang="en-US"/>
            <a:t>Tap into your own support systems to maintain hope</a:t>
          </a:r>
        </a:p>
      </dgm:t>
    </dgm:pt>
    <dgm:pt modelId="{E31F8308-88AC-4C3D-A0E1-D227F38AD51B}" type="parTrans" cxnId="{B924BF4A-031B-4139-8DE6-CE76A2C9C76B}">
      <dgm:prSet/>
      <dgm:spPr/>
      <dgm:t>
        <a:bodyPr/>
        <a:lstStyle/>
        <a:p>
          <a:endParaRPr lang="en-US"/>
        </a:p>
      </dgm:t>
    </dgm:pt>
    <dgm:pt modelId="{9DAA026A-9A6F-4439-B8C1-24A3AA1BCCD9}" type="sibTrans" cxnId="{B924BF4A-031B-4139-8DE6-CE76A2C9C76B}">
      <dgm:prSet/>
      <dgm:spPr/>
      <dgm:t>
        <a:bodyPr/>
        <a:lstStyle/>
        <a:p>
          <a:endParaRPr lang="en-US"/>
        </a:p>
      </dgm:t>
    </dgm:pt>
    <dgm:pt modelId="{1600CC0E-B897-498B-8E3D-AC5B6F56D395}" type="pres">
      <dgm:prSet presAssocID="{0196EB52-40B2-4CD0-94FC-AB3786AF2045}" presName="cycle" presStyleCnt="0">
        <dgm:presLayoutVars>
          <dgm:dir/>
          <dgm:resizeHandles val="exact"/>
        </dgm:presLayoutVars>
      </dgm:prSet>
      <dgm:spPr/>
      <dgm:t>
        <a:bodyPr/>
        <a:lstStyle/>
        <a:p>
          <a:endParaRPr lang="en-US"/>
        </a:p>
      </dgm:t>
    </dgm:pt>
    <dgm:pt modelId="{68D9A51C-7EA3-4154-898B-FAF4CB8E0BBA}" type="pres">
      <dgm:prSet presAssocID="{81FE7156-C3D9-41AB-BFF4-BB7EC81BB54C}" presName="node" presStyleLbl="node1" presStyleIdx="0" presStyleCnt="6">
        <dgm:presLayoutVars>
          <dgm:bulletEnabled val="1"/>
        </dgm:presLayoutVars>
      </dgm:prSet>
      <dgm:spPr/>
      <dgm:t>
        <a:bodyPr/>
        <a:lstStyle/>
        <a:p>
          <a:endParaRPr lang="en-US"/>
        </a:p>
      </dgm:t>
    </dgm:pt>
    <dgm:pt modelId="{2E81B1BD-82CF-4339-AD2C-FCC960AB4B01}" type="pres">
      <dgm:prSet presAssocID="{81FE7156-C3D9-41AB-BFF4-BB7EC81BB54C}" presName="spNode" presStyleCnt="0"/>
      <dgm:spPr/>
    </dgm:pt>
    <dgm:pt modelId="{B080C8DA-09F2-4841-86EC-1C299751BEBA}" type="pres">
      <dgm:prSet presAssocID="{EE3FE1AF-3BD4-4DB3-8509-B6DC96AC2559}" presName="sibTrans" presStyleLbl="sibTrans1D1" presStyleIdx="0" presStyleCnt="6"/>
      <dgm:spPr/>
      <dgm:t>
        <a:bodyPr/>
        <a:lstStyle/>
        <a:p>
          <a:endParaRPr lang="en-US"/>
        </a:p>
      </dgm:t>
    </dgm:pt>
    <dgm:pt modelId="{13C0A0D5-44C3-40BD-9310-FBFAC2F99B12}" type="pres">
      <dgm:prSet presAssocID="{709DB1DA-AE31-47CF-A693-5CEC6567E3DC}" presName="node" presStyleLbl="node1" presStyleIdx="1" presStyleCnt="6">
        <dgm:presLayoutVars>
          <dgm:bulletEnabled val="1"/>
        </dgm:presLayoutVars>
      </dgm:prSet>
      <dgm:spPr/>
      <dgm:t>
        <a:bodyPr/>
        <a:lstStyle/>
        <a:p>
          <a:endParaRPr lang="en-US"/>
        </a:p>
      </dgm:t>
    </dgm:pt>
    <dgm:pt modelId="{EAB80D62-F989-468F-8316-7A9F7A78C961}" type="pres">
      <dgm:prSet presAssocID="{709DB1DA-AE31-47CF-A693-5CEC6567E3DC}" presName="spNode" presStyleCnt="0"/>
      <dgm:spPr/>
    </dgm:pt>
    <dgm:pt modelId="{66A8F9AE-A76C-42B0-A934-A7B5E387F86F}" type="pres">
      <dgm:prSet presAssocID="{5CEC422B-254E-4C1C-9C26-1DA499FF635B}" presName="sibTrans" presStyleLbl="sibTrans1D1" presStyleIdx="1" presStyleCnt="6"/>
      <dgm:spPr/>
      <dgm:t>
        <a:bodyPr/>
        <a:lstStyle/>
        <a:p>
          <a:endParaRPr lang="en-US"/>
        </a:p>
      </dgm:t>
    </dgm:pt>
    <dgm:pt modelId="{19E6169C-09B0-42FA-A0A1-EC4F5555AFE7}" type="pres">
      <dgm:prSet presAssocID="{028361CE-73D8-448C-AC3F-CE30BE6F9354}" presName="node" presStyleLbl="node1" presStyleIdx="2" presStyleCnt="6">
        <dgm:presLayoutVars>
          <dgm:bulletEnabled val="1"/>
        </dgm:presLayoutVars>
      </dgm:prSet>
      <dgm:spPr/>
      <dgm:t>
        <a:bodyPr/>
        <a:lstStyle/>
        <a:p>
          <a:endParaRPr lang="en-US"/>
        </a:p>
      </dgm:t>
    </dgm:pt>
    <dgm:pt modelId="{582313E5-3A40-473B-8880-FA9AC719944F}" type="pres">
      <dgm:prSet presAssocID="{028361CE-73D8-448C-AC3F-CE30BE6F9354}" presName="spNode" presStyleCnt="0"/>
      <dgm:spPr/>
    </dgm:pt>
    <dgm:pt modelId="{BABA06C5-6E25-4981-9584-75D0CEB6FC31}" type="pres">
      <dgm:prSet presAssocID="{91C4606F-6720-48E2-BC7D-C665A83DF20B}" presName="sibTrans" presStyleLbl="sibTrans1D1" presStyleIdx="2" presStyleCnt="6"/>
      <dgm:spPr/>
      <dgm:t>
        <a:bodyPr/>
        <a:lstStyle/>
        <a:p>
          <a:endParaRPr lang="en-US"/>
        </a:p>
      </dgm:t>
    </dgm:pt>
    <dgm:pt modelId="{02A8D31D-80D3-4251-BC8C-C3674AC585F9}" type="pres">
      <dgm:prSet presAssocID="{32AC0C79-3C42-44F0-9419-625B2B1DFE62}" presName="node" presStyleLbl="node1" presStyleIdx="3" presStyleCnt="6">
        <dgm:presLayoutVars>
          <dgm:bulletEnabled val="1"/>
        </dgm:presLayoutVars>
      </dgm:prSet>
      <dgm:spPr/>
      <dgm:t>
        <a:bodyPr/>
        <a:lstStyle/>
        <a:p>
          <a:endParaRPr lang="en-US"/>
        </a:p>
      </dgm:t>
    </dgm:pt>
    <dgm:pt modelId="{EB46B4FD-75D6-4CC6-BD9E-5F19AC1144FB}" type="pres">
      <dgm:prSet presAssocID="{32AC0C79-3C42-44F0-9419-625B2B1DFE62}" presName="spNode" presStyleCnt="0"/>
      <dgm:spPr/>
    </dgm:pt>
    <dgm:pt modelId="{B5E6797B-90F4-4A0B-BD5C-17E423937AC4}" type="pres">
      <dgm:prSet presAssocID="{3FCD3CA3-9192-4A7C-A40F-652D3E37CDE1}" presName="sibTrans" presStyleLbl="sibTrans1D1" presStyleIdx="3" presStyleCnt="6"/>
      <dgm:spPr/>
      <dgm:t>
        <a:bodyPr/>
        <a:lstStyle/>
        <a:p>
          <a:endParaRPr lang="en-US"/>
        </a:p>
      </dgm:t>
    </dgm:pt>
    <dgm:pt modelId="{EA5AE45D-424E-4025-B69C-08BEC4755783}" type="pres">
      <dgm:prSet presAssocID="{C37E2389-2C44-452F-847D-EE63D0F5F751}" presName="node" presStyleLbl="node1" presStyleIdx="4" presStyleCnt="6">
        <dgm:presLayoutVars>
          <dgm:bulletEnabled val="1"/>
        </dgm:presLayoutVars>
      </dgm:prSet>
      <dgm:spPr/>
      <dgm:t>
        <a:bodyPr/>
        <a:lstStyle/>
        <a:p>
          <a:endParaRPr lang="en-US"/>
        </a:p>
      </dgm:t>
    </dgm:pt>
    <dgm:pt modelId="{E0554152-5328-4DA9-8AD1-97C304C878F7}" type="pres">
      <dgm:prSet presAssocID="{C37E2389-2C44-452F-847D-EE63D0F5F751}" presName="spNode" presStyleCnt="0"/>
      <dgm:spPr/>
    </dgm:pt>
    <dgm:pt modelId="{E60D6DA2-210E-4ACC-A3F5-38EBCC3B7C47}" type="pres">
      <dgm:prSet presAssocID="{256124E3-D833-4534-A855-A6350DA63662}" presName="sibTrans" presStyleLbl="sibTrans1D1" presStyleIdx="4" presStyleCnt="6"/>
      <dgm:spPr/>
      <dgm:t>
        <a:bodyPr/>
        <a:lstStyle/>
        <a:p>
          <a:endParaRPr lang="en-US"/>
        </a:p>
      </dgm:t>
    </dgm:pt>
    <dgm:pt modelId="{874EEE2B-DB56-49FC-832C-07A414966C89}" type="pres">
      <dgm:prSet presAssocID="{BEA16014-48AD-46F1-9C48-DD5E2E802186}" presName="node" presStyleLbl="node1" presStyleIdx="5" presStyleCnt="6">
        <dgm:presLayoutVars>
          <dgm:bulletEnabled val="1"/>
        </dgm:presLayoutVars>
      </dgm:prSet>
      <dgm:spPr/>
      <dgm:t>
        <a:bodyPr/>
        <a:lstStyle/>
        <a:p>
          <a:endParaRPr lang="en-US"/>
        </a:p>
      </dgm:t>
    </dgm:pt>
    <dgm:pt modelId="{07141C2A-846C-4832-8416-0235E6CA3312}" type="pres">
      <dgm:prSet presAssocID="{BEA16014-48AD-46F1-9C48-DD5E2E802186}" presName="spNode" presStyleCnt="0"/>
      <dgm:spPr/>
    </dgm:pt>
    <dgm:pt modelId="{2BD770FB-5F80-41A2-A348-18E9A9EF0AC0}" type="pres">
      <dgm:prSet presAssocID="{9DAA026A-9A6F-4439-B8C1-24A3AA1BCCD9}" presName="sibTrans" presStyleLbl="sibTrans1D1" presStyleIdx="5" presStyleCnt="6"/>
      <dgm:spPr/>
      <dgm:t>
        <a:bodyPr/>
        <a:lstStyle/>
        <a:p>
          <a:endParaRPr lang="en-US"/>
        </a:p>
      </dgm:t>
    </dgm:pt>
  </dgm:ptLst>
  <dgm:cxnLst>
    <dgm:cxn modelId="{B86FDDB5-7F44-4B50-80B8-4038F7A3F357}" srcId="{0196EB52-40B2-4CD0-94FC-AB3786AF2045}" destId="{028361CE-73D8-448C-AC3F-CE30BE6F9354}" srcOrd="2" destOrd="0" parTransId="{4F5D2948-6582-42EE-9BAA-4B045EC575BB}" sibTransId="{91C4606F-6720-48E2-BC7D-C665A83DF20B}"/>
    <dgm:cxn modelId="{CE3372AB-BC64-4967-B69A-E4243BF0F556}" type="presOf" srcId="{BEA16014-48AD-46F1-9C48-DD5E2E802186}" destId="{874EEE2B-DB56-49FC-832C-07A414966C89}" srcOrd="0" destOrd="0" presId="urn:microsoft.com/office/officeart/2005/8/layout/cycle5"/>
    <dgm:cxn modelId="{66C1B6F1-5403-45C0-9B47-E9D98152C318}" srcId="{0196EB52-40B2-4CD0-94FC-AB3786AF2045}" destId="{709DB1DA-AE31-47CF-A693-5CEC6567E3DC}" srcOrd="1" destOrd="0" parTransId="{0AF6FA39-FF87-4CF8-B0BB-E23666E2FA7E}" sibTransId="{5CEC422B-254E-4C1C-9C26-1DA499FF635B}"/>
    <dgm:cxn modelId="{7B60FD51-4B32-4164-84A1-10648295A488}" type="presOf" srcId="{256124E3-D833-4534-A855-A6350DA63662}" destId="{E60D6DA2-210E-4ACC-A3F5-38EBCC3B7C47}" srcOrd="0" destOrd="0" presId="urn:microsoft.com/office/officeart/2005/8/layout/cycle5"/>
    <dgm:cxn modelId="{D645A0AD-283C-44F5-BDCE-5A2F7D424363}" type="presOf" srcId="{C37E2389-2C44-452F-847D-EE63D0F5F751}" destId="{EA5AE45D-424E-4025-B69C-08BEC4755783}" srcOrd="0" destOrd="0" presId="urn:microsoft.com/office/officeart/2005/8/layout/cycle5"/>
    <dgm:cxn modelId="{B93CAEE0-ADD8-4ED7-9DE3-0DCEE3FA8417}" type="presOf" srcId="{EE3FE1AF-3BD4-4DB3-8509-B6DC96AC2559}" destId="{B080C8DA-09F2-4841-86EC-1C299751BEBA}" srcOrd="0" destOrd="0" presId="urn:microsoft.com/office/officeart/2005/8/layout/cycle5"/>
    <dgm:cxn modelId="{FD67A05F-4ACC-44AE-ABDA-57424FA9070A}" type="presOf" srcId="{709DB1DA-AE31-47CF-A693-5CEC6567E3DC}" destId="{13C0A0D5-44C3-40BD-9310-FBFAC2F99B12}" srcOrd="0" destOrd="0" presId="urn:microsoft.com/office/officeart/2005/8/layout/cycle5"/>
    <dgm:cxn modelId="{7812CB67-D89A-4802-A675-1F9F2A93731D}" srcId="{0196EB52-40B2-4CD0-94FC-AB3786AF2045}" destId="{C37E2389-2C44-452F-847D-EE63D0F5F751}" srcOrd="4" destOrd="0" parTransId="{FAAB373C-0E4D-4FEF-BF42-8BE29CB1EAEF}" sibTransId="{256124E3-D833-4534-A855-A6350DA63662}"/>
    <dgm:cxn modelId="{4801EB1B-6004-4525-94B5-4446E7B9E446}" srcId="{0196EB52-40B2-4CD0-94FC-AB3786AF2045}" destId="{32AC0C79-3C42-44F0-9419-625B2B1DFE62}" srcOrd="3" destOrd="0" parTransId="{07270F5D-5E5C-4447-8852-BDA04CD69A4F}" sibTransId="{3FCD3CA3-9192-4A7C-A40F-652D3E37CDE1}"/>
    <dgm:cxn modelId="{FA52DA6B-F621-4C85-84BF-5F2AC6F3385D}" type="presOf" srcId="{91C4606F-6720-48E2-BC7D-C665A83DF20B}" destId="{BABA06C5-6E25-4981-9584-75D0CEB6FC31}" srcOrd="0" destOrd="0" presId="urn:microsoft.com/office/officeart/2005/8/layout/cycle5"/>
    <dgm:cxn modelId="{7BFD45AE-6B66-46DC-AB18-77BCD13E8991}" type="presOf" srcId="{5CEC422B-254E-4C1C-9C26-1DA499FF635B}" destId="{66A8F9AE-A76C-42B0-A934-A7B5E387F86F}" srcOrd="0" destOrd="0" presId="urn:microsoft.com/office/officeart/2005/8/layout/cycle5"/>
    <dgm:cxn modelId="{BC3370AA-841E-4873-ADCC-C421FFCC4B06}" type="presOf" srcId="{9DAA026A-9A6F-4439-B8C1-24A3AA1BCCD9}" destId="{2BD770FB-5F80-41A2-A348-18E9A9EF0AC0}" srcOrd="0" destOrd="0" presId="urn:microsoft.com/office/officeart/2005/8/layout/cycle5"/>
    <dgm:cxn modelId="{46B98442-4F21-4B5E-9A9E-8BBC13959E9D}" type="presOf" srcId="{0196EB52-40B2-4CD0-94FC-AB3786AF2045}" destId="{1600CC0E-B897-498B-8E3D-AC5B6F56D395}" srcOrd="0" destOrd="0" presId="urn:microsoft.com/office/officeart/2005/8/layout/cycle5"/>
    <dgm:cxn modelId="{B924BF4A-031B-4139-8DE6-CE76A2C9C76B}" srcId="{0196EB52-40B2-4CD0-94FC-AB3786AF2045}" destId="{BEA16014-48AD-46F1-9C48-DD5E2E802186}" srcOrd="5" destOrd="0" parTransId="{E31F8308-88AC-4C3D-A0E1-D227F38AD51B}" sibTransId="{9DAA026A-9A6F-4439-B8C1-24A3AA1BCCD9}"/>
    <dgm:cxn modelId="{4F674254-1934-4B62-A763-5471B8D9F766}" type="presOf" srcId="{3FCD3CA3-9192-4A7C-A40F-652D3E37CDE1}" destId="{B5E6797B-90F4-4A0B-BD5C-17E423937AC4}" srcOrd="0" destOrd="0" presId="urn:microsoft.com/office/officeart/2005/8/layout/cycle5"/>
    <dgm:cxn modelId="{2769BF88-FAB6-4C7B-AAE9-8E9DE92DA1B0}" type="presOf" srcId="{81FE7156-C3D9-41AB-BFF4-BB7EC81BB54C}" destId="{68D9A51C-7EA3-4154-898B-FAF4CB8E0BBA}" srcOrd="0" destOrd="0" presId="urn:microsoft.com/office/officeart/2005/8/layout/cycle5"/>
    <dgm:cxn modelId="{7B50242A-31CB-404C-B4D5-0E8F7DC94DA1}" type="presOf" srcId="{028361CE-73D8-448C-AC3F-CE30BE6F9354}" destId="{19E6169C-09B0-42FA-A0A1-EC4F5555AFE7}" srcOrd="0" destOrd="0" presId="urn:microsoft.com/office/officeart/2005/8/layout/cycle5"/>
    <dgm:cxn modelId="{6F1985BE-6B01-4065-A999-EE66E76FEA0E}" type="presOf" srcId="{32AC0C79-3C42-44F0-9419-625B2B1DFE62}" destId="{02A8D31D-80D3-4251-BC8C-C3674AC585F9}" srcOrd="0" destOrd="0" presId="urn:microsoft.com/office/officeart/2005/8/layout/cycle5"/>
    <dgm:cxn modelId="{DA812F9F-DC29-40C5-95DA-CA2D63F7EA2D}" srcId="{0196EB52-40B2-4CD0-94FC-AB3786AF2045}" destId="{81FE7156-C3D9-41AB-BFF4-BB7EC81BB54C}" srcOrd="0" destOrd="0" parTransId="{CDA71E47-B01A-407B-B862-254F94724F23}" sibTransId="{EE3FE1AF-3BD4-4DB3-8509-B6DC96AC2559}"/>
    <dgm:cxn modelId="{8FDF5261-8415-48DF-82B1-C57A1FA3E7B6}" type="presParOf" srcId="{1600CC0E-B897-498B-8E3D-AC5B6F56D395}" destId="{68D9A51C-7EA3-4154-898B-FAF4CB8E0BBA}" srcOrd="0" destOrd="0" presId="urn:microsoft.com/office/officeart/2005/8/layout/cycle5"/>
    <dgm:cxn modelId="{EF010FD7-D7F2-4944-98CC-CC8A3D3F60A1}" type="presParOf" srcId="{1600CC0E-B897-498B-8E3D-AC5B6F56D395}" destId="{2E81B1BD-82CF-4339-AD2C-FCC960AB4B01}" srcOrd="1" destOrd="0" presId="urn:microsoft.com/office/officeart/2005/8/layout/cycle5"/>
    <dgm:cxn modelId="{6E82B99A-542B-47BA-83A1-183543DEE8D9}" type="presParOf" srcId="{1600CC0E-B897-498B-8E3D-AC5B6F56D395}" destId="{B080C8DA-09F2-4841-86EC-1C299751BEBA}" srcOrd="2" destOrd="0" presId="urn:microsoft.com/office/officeart/2005/8/layout/cycle5"/>
    <dgm:cxn modelId="{62D11019-7D1A-4F91-8604-D583F5D81C56}" type="presParOf" srcId="{1600CC0E-B897-498B-8E3D-AC5B6F56D395}" destId="{13C0A0D5-44C3-40BD-9310-FBFAC2F99B12}" srcOrd="3" destOrd="0" presId="urn:microsoft.com/office/officeart/2005/8/layout/cycle5"/>
    <dgm:cxn modelId="{7BB5DAB3-766C-42C9-B885-4A3130BE4EA9}" type="presParOf" srcId="{1600CC0E-B897-498B-8E3D-AC5B6F56D395}" destId="{EAB80D62-F989-468F-8316-7A9F7A78C961}" srcOrd="4" destOrd="0" presId="urn:microsoft.com/office/officeart/2005/8/layout/cycle5"/>
    <dgm:cxn modelId="{880D4C88-9032-4DF3-ADD6-00CC45E40F7C}" type="presParOf" srcId="{1600CC0E-B897-498B-8E3D-AC5B6F56D395}" destId="{66A8F9AE-A76C-42B0-A934-A7B5E387F86F}" srcOrd="5" destOrd="0" presId="urn:microsoft.com/office/officeart/2005/8/layout/cycle5"/>
    <dgm:cxn modelId="{D967AEDB-0AA0-48AE-96E6-5F077B306240}" type="presParOf" srcId="{1600CC0E-B897-498B-8E3D-AC5B6F56D395}" destId="{19E6169C-09B0-42FA-A0A1-EC4F5555AFE7}" srcOrd="6" destOrd="0" presId="urn:microsoft.com/office/officeart/2005/8/layout/cycle5"/>
    <dgm:cxn modelId="{D2F8493B-B944-4198-92D4-7D982BEFCF86}" type="presParOf" srcId="{1600CC0E-B897-498B-8E3D-AC5B6F56D395}" destId="{582313E5-3A40-473B-8880-FA9AC719944F}" srcOrd="7" destOrd="0" presId="urn:microsoft.com/office/officeart/2005/8/layout/cycle5"/>
    <dgm:cxn modelId="{98E62268-F598-4D03-99FF-7045F2A8E9D3}" type="presParOf" srcId="{1600CC0E-B897-498B-8E3D-AC5B6F56D395}" destId="{BABA06C5-6E25-4981-9584-75D0CEB6FC31}" srcOrd="8" destOrd="0" presId="urn:microsoft.com/office/officeart/2005/8/layout/cycle5"/>
    <dgm:cxn modelId="{3D870385-1748-457A-9F8C-F3235916226C}" type="presParOf" srcId="{1600CC0E-B897-498B-8E3D-AC5B6F56D395}" destId="{02A8D31D-80D3-4251-BC8C-C3674AC585F9}" srcOrd="9" destOrd="0" presId="urn:microsoft.com/office/officeart/2005/8/layout/cycle5"/>
    <dgm:cxn modelId="{6336852E-F4E2-4AFF-A18E-7590A6E8F517}" type="presParOf" srcId="{1600CC0E-B897-498B-8E3D-AC5B6F56D395}" destId="{EB46B4FD-75D6-4CC6-BD9E-5F19AC1144FB}" srcOrd="10" destOrd="0" presId="urn:microsoft.com/office/officeart/2005/8/layout/cycle5"/>
    <dgm:cxn modelId="{F75F9887-106E-44FD-955D-7495CCC8297B}" type="presParOf" srcId="{1600CC0E-B897-498B-8E3D-AC5B6F56D395}" destId="{B5E6797B-90F4-4A0B-BD5C-17E423937AC4}" srcOrd="11" destOrd="0" presId="urn:microsoft.com/office/officeart/2005/8/layout/cycle5"/>
    <dgm:cxn modelId="{7E43CCB5-5CEE-471A-B927-7B9401005F2D}" type="presParOf" srcId="{1600CC0E-B897-498B-8E3D-AC5B6F56D395}" destId="{EA5AE45D-424E-4025-B69C-08BEC4755783}" srcOrd="12" destOrd="0" presId="urn:microsoft.com/office/officeart/2005/8/layout/cycle5"/>
    <dgm:cxn modelId="{CAFCEFA9-EE72-4D3D-A09F-A28F7B58B9CA}" type="presParOf" srcId="{1600CC0E-B897-498B-8E3D-AC5B6F56D395}" destId="{E0554152-5328-4DA9-8AD1-97C304C878F7}" srcOrd="13" destOrd="0" presId="urn:microsoft.com/office/officeart/2005/8/layout/cycle5"/>
    <dgm:cxn modelId="{F63404F6-F5FE-4B1C-A215-9E7CAD1E2F89}" type="presParOf" srcId="{1600CC0E-B897-498B-8E3D-AC5B6F56D395}" destId="{E60D6DA2-210E-4ACC-A3F5-38EBCC3B7C47}" srcOrd="14" destOrd="0" presId="urn:microsoft.com/office/officeart/2005/8/layout/cycle5"/>
    <dgm:cxn modelId="{8C18FCC0-B15B-4D4D-B3D6-0D9DD6A30D61}" type="presParOf" srcId="{1600CC0E-B897-498B-8E3D-AC5B6F56D395}" destId="{874EEE2B-DB56-49FC-832C-07A414966C89}" srcOrd="15" destOrd="0" presId="urn:microsoft.com/office/officeart/2005/8/layout/cycle5"/>
    <dgm:cxn modelId="{5EFEFA13-F264-498D-B613-940528C39F51}" type="presParOf" srcId="{1600CC0E-B897-498B-8E3D-AC5B6F56D395}" destId="{07141C2A-846C-4832-8416-0235E6CA3312}" srcOrd="16" destOrd="0" presId="urn:microsoft.com/office/officeart/2005/8/layout/cycle5"/>
    <dgm:cxn modelId="{5F3FE47D-98FE-41C2-A624-8923C91E188A}" type="presParOf" srcId="{1600CC0E-B897-498B-8E3D-AC5B6F56D395}" destId="{2BD770FB-5F80-41A2-A348-18E9A9EF0AC0}" srcOrd="17"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F0D789-A5EF-4F89-BFD0-F947581E5D23}">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938297-A329-456F-9735-23281B17AE36}">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a:t>REACTIONS – Severe confusion, impaired thinking, distress that cant be calmed, expressed thoughts of self harm or harm to others</a:t>
          </a:r>
        </a:p>
      </dsp:txBody>
      <dsp:txXfrm>
        <a:off x="0" y="2492"/>
        <a:ext cx="6492875" cy="1700138"/>
      </dsp:txXfrm>
    </dsp:sp>
    <dsp:sp modelId="{EF3887B3-5F55-4F4B-A240-F0255C499B38}">
      <dsp:nvSpPr>
        <dsp:cNvPr id="0" name=""/>
        <dsp:cNvSpPr/>
      </dsp:nvSpPr>
      <dsp:spPr>
        <a:xfrm>
          <a:off x="0" y="1702630"/>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C93D34-C6A6-43D8-987C-74FCC68885AF}">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a:t>RISK – Those that lost a loved one, were injured, believed they were going to die, or saw death of others, extreme community destruction</a:t>
          </a:r>
        </a:p>
      </dsp:txBody>
      <dsp:txXfrm>
        <a:off x="0" y="1702630"/>
        <a:ext cx="6492875" cy="1700138"/>
      </dsp:txXfrm>
    </dsp:sp>
    <dsp:sp modelId="{942949BE-003D-4E2A-A06E-8EFF3BC294F4}">
      <dsp:nvSpPr>
        <dsp:cNvPr id="0" name=""/>
        <dsp:cNvSpPr/>
      </dsp:nvSpPr>
      <dsp:spPr>
        <a:xfrm>
          <a:off x="0" y="3402769"/>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349CCF-D2AC-4640-B469-F47E6D0D820A}">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US" sz="2600" kern="1200"/>
            <a:t>RESILIENCY- Lack good coping skills, has no family support, has experienced other recent traumas prior to the disaster</a:t>
          </a:r>
        </a:p>
      </dsp:txBody>
      <dsp:txXfrm>
        <a:off x="0" y="3402769"/>
        <a:ext cx="6492875" cy="1700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CCA8AE-C64C-4DB2-9311-0D06B1E25B79}">
      <dsp:nvSpPr>
        <dsp:cNvPr id="0" name=""/>
        <dsp:cNvSpPr/>
      </dsp:nvSpPr>
      <dsp:spPr>
        <a:xfrm>
          <a:off x="212335" y="469890"/>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CF16CD63-9ED0-4CE8-BC5E-B069A3F25FF5}">
      <dsp:nvSpPr>
        <dsp:cNvPr id="0" name=""/>
        <dsp:cNvSpPr/>
      </dsp:nvSpPr>
      <dsp:spPr>
        <a:xfrm>
          <a:off x="492877" y="750432"/>
          <a:ext cx="774830" cy="77483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50B4724-49B3-43E5-91C7-76333ACA4700}">
      <dsp:nvSpPr>
        <dsp:cNvPr id="0" name=""/>
        <dsp:cNvSpPr/>
      </dsp:nvSpPr>
      <dsp:spPr>
        <a:xfrm>
          <a:off x="1834517"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066800">
            <a:lnSpc>
              <a:spcPct val="90000"/>
            </a:lnSpc>
            <a:spcBef>
              <a:spcPct val="0"/>
            </a:spcBef>
            <a:spcAft>
              <a:spcPct val="35000"/>
            </a:spcAft>
          </a:pPr>
          <a:r>
            <a:rPr lang="en-US" sz="2400" kern="1200"/>
            <a:t>To changes in their routine</a:t>
          </a:r>
        </a:p>
      </dsp:txBody>
      <dsp:txXfrm>
        <a:off x="1834517" y="469890"/>
        <a:ext cx="3148942" cy="1335915"/>
      </dsp:txXfrm>
    </dsp:sp>
    <dsp:sp modelId="{AE2BBAF6-9811-4C20-B88E-2ED8FC9FAC14}">
      <dsp:nvSpPr>
        <dsp:cNvPr id="0" name=""/>
        <dsp:cNvSpPr/>
      </dsp:nvSpPr>
      <dsp:spPr>
        <a:xfrm>
          <a:off x="5532139" y="469890"/>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BDED9A8-A265-45BE-B721-85D32D618A0E}">
      <dsp:nvSpPr>
        <dsp:cNvPr id="0" name=""/>
        <dsp:cNvSpPr/>
      </dsp:nvSpPr>
      <dsp:spPr>
        <a:xfrm>
          <a:off x="5812681" y="750432"/>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70574A2-069A-4E94-859E-B312A2B5C12D}">
      <dsp:nvSpPr>
        <dsp:cNvPr id="0" name=""/>
        <dsp:cNvSpPr/>
      </dsp:nvSpPr>
      <dsp:spPr>
        <a:xfrm>
          <a:off x="7154322" y="469890"/>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066800">
            <a:lnSpc>
              <a:spcPct val="90000"/>
            </a:lnSpc>
            <a:spcBef>
              <a:spcPct val="0"/>
            </a:spcBef>
            <a:spcAft>
              <a:spcPct val="35000"/>
            </a:spcAft>
          </a:pPr>
          <a:r>
            <a:rPr lang="en-US" sz="2400" kern="1200"/>
            <a:t>Separation from familiar environments</a:t>
          </a:r>
        </a:p>
      </dsp:txBody>
      <dsp:txXfrm>
        <a:off x="7154322" y="469890"/>
        <a:ext cx="3148942" cy="1335915"/>
      </dsp:txXfrm>
    </dsp:sp>
    <dsp:sp modelId="{0874DE19-196F-4F82-8117-F806F40C8CA3}">
      <dsp:nvSpPr>
        <dsp:cNvPr id="0" name=""/>
        <dsp:cNvSpPr/>
      </dsp:nvSpPr>
      <dsp:spPr>
        <a:xfrm>
          <a:off x="212335" y="2545532"/>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491F5124-2F8C-4EB1-89F9-64EBD353E93E}">
      <dsp:nvSpPr>
        <dsp:cNvPr id="0" name=""/>
        <dsp:cNvSpPr/>
      </dsp:nvSpPr>
      <dsp:spPr>
        <a:xfrm>
          <a:off x="492877" y="2826074"/>
          <a:ext cx="774830" cy="774830"/>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609E6B5-8E69-4B77-84AD-A607161647B1}">
      <dsp:nvSpPr>
        <dsp:cNvPr id="0" name=""/>
        <dsp:cNvSpPr/>
      </dsp:nvSpPr>
      <dsp:spPr>
        <a:xfrm>
          <a:off x="1834517"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066800">
            <a:lnSpc>
              <a:spcPct val="90000"/>
            </a:lnSpc>
            <a:spcBef>
              <a:spcPct val="0"/>
            </a:spcBef>
            <a:spcAft>
              <a:spcPct val="35000"/>
            </a:spcAft>
          </a:pPr>
          <a:r>
            <a:rPr lang="en-US" sz="2400" kern="1200"/>
            <a:t>Separation from familiar people</a:t>
          </a:r>
        </a:p>
      </dsp:txBody>
      <dsp:txXfrm>
        <a:off x="1834517" y="2545532"/>
        <a:ext cx="3148942" cy="1335915"/>
      </dsp:txXfrm>
    </dsp:sp>
    <dsp:sp modelId="{4DB45CED-05F4-48D9-8584-387646817EC4}">
      <dsp:nvSpPr>
        <dsp:cNvPr id="0" name=""/>
        <dsp:cNvSpPr/>
      </dsp:nvSpPr>
      <dsp:spPr>
        <a:xfrm>
          <a:off x="5532139" y="2545532"/>
          <a:ext cx="1335915" cy="1335915"/>
        </a:xfrm>
        <a:prstGeom prst="ellipse">
          <a:avLst/>
        </a:prstGeom>
        <a:solidFill>
          <a:schemeClr val="dk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B35EA35-B183-4760-931B-280A5E7043D3}">
      <dsp:nvSpPr>
        <dsp:cNvPr id="0" name=""/>
        <dsp:cNvSpPr/>
      </dsp:nvSpPr>
      <dsp:spPr>
        <a:xfrm>
          <a:off x="5812681" y="2826074"/>
          <a:ext cx="774830" cy="774830"/>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FB98ED3-95F6-494E-AB16-FFE467B61C7F}">
      <dsp:nvSpPr>
        <dsp:cNvPr id="0" name=""/>
        <dsp:cNvSpPr/>
      </dsp:nvSpPr>
      <dsp:spPr>
        <a:xfrm>
          <a:off x="7154322" y="2545532"/>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1066800">
            <a:lnSpc>
              <a:spcPct val="90000"/>
            </a:lnSpc>
            <a:spcBef>
              <a:spcPct val="0"/>
            </a:spcBef>
            <a:spcAft>
              <a:spcPct val="35000"/>
            </a:spcAft>
          </a:pPr>
          <a:r>
            <a:rPr lang="en-US" sz="2400" kern="1200"/>
            <a:t>Watch for delayed reactions of several hours to a few days</a:t>
          </a:r>
        </a:p>
      </dsp:txBody>
      <dsp:txXfrm>
        <a:off x="7154322" y="2545532"/>
        <a:ext cx="3148942" cy="13359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9A51C-7EA3-4154-898B-FAF4CB8E0BBA}">
      <dsp:nvSpPr>
        <dsp:cNvPr id="0" name=""/>
        <dsp:cNvSpPr/>
      </dsp:nvSpPr>
      <dsp:spPr>
        <a:xfrm>
          <a:off x="2560056" y="2290"/>
          <a:ext cx="1372761" cy="892294"/>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defRPr cap="all"/>
          </a:pPr>
          <a:r>
            <a:rPr lang="en-US" sz="1000" kern="1200"/>
            <a:t>The stress of a disaster event is contagious</a:t>
          </a:r>
        </a:p>
      </dsp:txBody>
      <dsp:txXfrm>
        <a:off x="2603614" y="45848"/>
        <a:ext cx="1285645" cy="805178"/>
      </dsp:txXfrm>
    </dsp:sp>
    <dsp:sp modelId="{B080C8DA-09F2-4841-86EC-1C299751BEBA}">
      <dsp:nvSpPr>
        <dsp:cNvPr id="0" name=""/>
        <dsp:cNvSpPr/>
      </dsp:nvSpPr>
      <dsp:spPr>
        <a:xfrm>
          <a:off x="1142175" y="448437"/>
          <a:ext cx="4208524" cy="4208524"/>
        </a:xfrm>
        <a:custGeom>
          <a:avLst/>
          <a:gdLst/>
          <a:ahLst/>
          <a:cxnLst/>
          <a:rect l="0" t="0" r="0" b="0"/>
          <a:pathLst>
            <a:path>
              <a:moveTo>
                <a:pt x="2963755" y="183535"/>
              </a:moveTo>
              <a:arcTo wR="2104262" hR="2104262" stAng="17646464" swAng="925344"/>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3C0A0D5-44C3-40BD-9310-FBFAC2F99B12}">
      <dsp:nvSpPr>
        <dsp:cNvPr id="0" name=""/>
        <dsp:cNvSpPr/>
      </dsp:nvSpPr>
      <dsp:spPr>
        <a:xfrm>
          <a:off x="4382401" y="1054421"/>
          <a:ext cx="1372761" cy="892294"/>
        </a:xfrm>
        <a:prstGeom prst="roundRect">
          <a:avLst/>
        </a:prstGeom>
        <a:solidFill>
          <a:schemeClr val="accent5">
            <a:hueOff val="-1351709"/>
            <a:satOff val="-3484"/>
            <a:lumOff val="-235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defRPr cap="all"/>
          </a:pPr>
          <a:r>
            <a:rPr lang="en-US" sz="1000" kern="1200"/>
            <a:t>To help others you must maintain your health – physical and emotional</a:t>
          </a:r>
        </a:p>
      </dsp:txBody>
      <dsp:txXfrm>
        <a:off x="4425959" y="1097979"/>
        <a:ext cx="1285645" cy="805178"/>
      </dsp:txXfrm>
    </dsp:sp>
    <dsp:sp modelId="{66A8F9AE-A76C-42B0-A934-A7B5E387F86F}">
      <dsp:nvSpPr>
        <dsp:cNvPr id="0" name=""/>
        <dsp:cNvSpPr/>
      </dsp:nvSpPr>
      <dsp:spPr>
        <a:xfrm>
          <a:off x="1142175" y="448437"/>
          <a:ext cx="4208524" cy="4208524"/>
        </a:xfrm>
        <a:custGeom>
          <a:avLst/>
          <a:gdLst/>
          <a:ahLst/>
          <a:cxnLst/>
          <a:rect l="0" t="0" r="0" b="0"/>
          <a:pathLst>
            <a:path>
              <a:moveTo>
                <a:pt x="4175676" y="1733906"/>
              </a:moveTo>
              <a:arcTo wR="2104262" hR="2104262" stAng="20991779" swAng="1216442"/>
            </a:path>
          </a:pathLst>
        </a:custGeom>
        <a:noFill/>
        <a:ln w="6350" cap="flat" cmpd="sng" algn="ctr">
          <a:solidFill>
            <a:schemeClr val="accent5">
              <a:hueOff val="-1351709"/>
              <a:satOff val="-3484"/>
              <a:lumOff val="-23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9E6169C-09B0-42FA-A0A1-EC4F5555AFE7}">
      <dsp:nvSpPr>
        <dsp:cNvPr id="0" name=""/>
        <dsp:cNvSpPr/>
      </dsp:nvSpPr>
      <dsp:spPr>
        <a:xfrm>
          <a:off x="4382401" y="3158683"/>
          <a:ext cx="1372761" cy="892294"/>
        </a:xfrm>
        <a:prstGeom prst="roundRect">
          <a:avLst/>
        </a:prstGeom>
        <a:solidFill>
          <a:schemeClr val="accent5">
            <a:hueOff val="-2703417"/>
            <a:satOff val="-6968"/>
            <a:lumOff val="-470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defRPr cap="all"/>
          </a:pPr>
          <a:r>
            <a:rPr lang="en-US" sz="1000" kern="1200"/>
            <a:t>Maintain a healthy routine</a:t>
          </a:r>
        </a:p>
      </dsp:txBody>
      <dsp:txXfrm>
        <a:off x="4425959" y="3202241"/>
        <a:ext cx="1285645" cy="805178"/>
      </dsp:txXfrm>
    </dsp:sp>
    <dsp:sp modelId="{BABA06C5-6E25-4981-9584-75D0CEB6FC31}">
      <dsp:nvSpPr>
        <dsp:cNvPr id="0" name=""/>
        <dsp:cNvSpPr/>
      </dsp:nvSpPr>
      <dsp:spPr>
        <a:xfrm>
          <a:off x="1142175" y="448437"/>
          <a:ext cx="4208524" cy="4208524"/>
        </a:xfrm>
        <a:custGeom>
          <a:avLst/>
          <a:gdLst/>
          <a:ahLst/>
          <a:cxnLst/>
          <a:rect l="0" t="0" r="0" b="0"/>
          <a:pathLst>
            <a:path>
              <a:moveTo>
                <a:pt x="3443591" y="3727258"/>
              </a:moveTo>
              <a:arcTo wR="2104262" hR="2104262" stAng="3028192" swAng="925344"/>
            </a:path>
          </a:pathLst>
        </a:custGeom>
        <a:noFill/>
        <a:ln w="6350" cap="flat" cmpd="sng" algn="ctr">
          <a:solidFill>
            <a:schemeClr val="accent5">
              <a:hueOff val="-2703417"/>
              <a:satOff val="-6968"/>
              <a:lumOff val="-470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2A8D31D-80D3-4251-BC8C-C3674AC585F9}">
      <dsp:nvSpPr>
        <dsp:cNvPr id="0" name=""/>
        <dsp:cNvSpPr/>
      </dsp:nvSpPr>
      <dsp:spPr>
        <a:xfrm>
          <a:off x="2560056" y="4210814"/>
          <a:ext cx="1372761" cy="892294"/>
        </a:xfrm>
        <a:prstGeom prst="roundRect">
          <a:avLst/>
        </a:prstGeom>
        <a:solidFill>
          <a:schemeClr val="accent5">
            <a:hueOff val="-4055126"/>
            <a:satOff val="-10451"/>
            <a:lumOff val="-7059"/>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defRPr cap="all"/>
          </a:pPr>
          <a:r>
            <a:rPr lang="en-US" sz="1000" kern="1200"/>
            <a:t>Know your limits and get help when needed</a:t>
          </a:r>
        </a:p>
      </dsp:txBody>
      <dsp:txXfrm>
        <a:off x="2603614" y="4254372"/>
        <a:ext cx="1285645" cy="805178"/>
      </dsp:txXfrm>
    </dsp:sp>
    <dsp:sp modelId="{B5E6797B-90F4-4A0B-BD5C-17E423937AC4}">
      <dsp:nvSpPr>
        <dsp:cNvPr id="0" name=""/>
        <dsp:cNvSpPr/>
      </dsp:nvSpPr>
      <dsp:spPr>
        <a:xfrm>
          <a:off x="1142175" y="448437"/>
          <a:ext cx="4208524" cy="4208524"/>
        </a:xfrm>
        <a:custGeom>
          <a:avLst/>
          <a:gdLst/>
          <a:ahLst/>
          <a:cxnLst/>
          <a:rect l="0" t="0" r="0" b="0"/>
          <a:pathLst>
            <a:path>
              <a:moveTo>
                <a:pt x="1244768" y="4024988"/>
              </a:moveTo>
              <a:arcTo wR="2104262" hR="2104262" stAng="6846464" swAng="925344"/>
            </a:path>
          </a:pathLst>
        </a:custGeom>
        <a:noFill/>
        <a:ln w="6350" cap="flat" cmpd="sng" algn="ctr">
          <a:solidFill>
            <a:schemeClr val="accent5">
              <a:hueOff val="-4055126"/>
              <a:satOff val="-10451"/>
              <a:lumOff val="-705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EA5AE45D-424E-4025-B69C-08BEC4755783}">
      <dsp:nvSpPr>
        <dsp:cNvPr id="0" name=""/>
        <dsp:cNvSpPr/>
      </dsp:nvSpPr>
      <dsp:spPr>
        <a:xfrm>
          <a:off x="737712" y="3158683"/>
          <a:ext cx="1372761" cy="892294"/>
        </a:xfrm>
        <a:prstGeom prst="roundRect">
          <a:avLst/>
        </a:prstGeom>
        <a:solidFill>
          <a:schemeClr val="accent5">
            <a:hueOff val="-5406834"/>
            <a:satOff val="-13935"/>
            <a:lumOff val="-941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defRPr cap="all"/>
          </a:pPr>
          <a:r>
            <a:rPr lang="en-US" sz="1000" kern="1200"/>
            <a:t>Take breaks, leave when your shift is done</a:t>
          </a:r>
        </a:p>
      </dsp:txBody>
      <dsp:txXfrm>
        <a:off x="781270" y="3202241"/>
        <a:ext cx="1285645" cy="805178"/>
      </dsp:txXfrm>
    </dsp:sp>
    <dsp:sp modelId="{E60D6DA2-210E-4ACC-A3F5-38EBCC3B7C47}">
      <dsp:nvSpPr>
        <dsp:cNvPr id="0" name=""/>
        <dsp:cNvSpPr/>
      </dsp:nvSpPr>
      <dsp:spPr>
        <a:xfrm>
          <a:off x="1142175" y="448437"/>
          <a:ext cx="4208524" cy="4208524"/>
        </a:xfrm>
        <a:custGeom>
          <a:avLst/>
          <a:gdLst/>
          <a:ahLst/>
          <a:cxnLst/>
          <a:rect l="0" t="0" r="0" b="0"/>
          <a:pathLst>
            <a:path>
              <a:moveTo>
                <a:pt x="32848" y="2474618"/>
              </a:moveTo>
              <a:arcTo wR="2104262" hR="2104262" stAng="10191779" swAng="1216442"/>
            </a:path>
          </a:pathLst>
        </a:custGeom>
        <a:noFill/>
        <a:ln w="6350" cap="flat" cmpd="sng" algn="ctr">
          <a:solidFill>
            <a:schemeClr val="accent5">
              <a:hueOff val="-5406834"/>
              <a:satOff val="-13935"/>
              <a:lumOff val="-941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74EEE2B-DB56-49FC-832C-07A414966C89}">
      <dsp:nvSpPr>
        <dsp:cNvPr id="0" name=""/>
        <dsp:cNvSpPr/>
      </dsp:nvSpPr>
      <dsp:spPr>
        <a:xfrm>
          <a:off x="737712" y="1054421"/>
          <a:ext cx="1372761" cy="892294"/>
        </a:xfrm>
        <a:prstGeom prst="roundRect">
          <a:avLst/>
        </a:prstGeom>
        <a:solidFill>
          <a:schemeClr val="accent5">
            <a:hueOff val="-6758543"/>
            <a:satOff val="-17419"/>
            <a:lumOff val="-1176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defRPr cap="all"/>
          </a:pPr>
          <a:r>
            <a:rPr lang="en-US" sz="1000" kern="1200"/>
            <a:t>Tap into your own support systems to maintain hope</a:t>
          </a:r>
        </a:p>
      </dsp:txBody>
      <dsp:txXfrm>
        <a:off x="781270" y="1097979"/>
        <a:ext cx="1285645" cy="805178"/>
      </dsp:txXfrm>
    </dsp:sp>
    <dsp:sp modelId="{2BD770FB-5F80-41A2-A348-18E9A9EF0AC0}">
      <dsp:nvSpPr>
        <dsp:cNvPr id="0" name=""/>
        <dsp:cNvSpPr/>
      </dsp:nvSpPr>
      <dsp:spPr>
        <a:xfrm>
          <a:off x="1142175" y="448437"/>
          <a:ext cx="4208524" cy="4208524"/>
        </a:xfrm>
        <a:custGeom>
          <a:avLst/>
          <a:gdLst/>
          <a:ahLst/>
          <a:cxnLst/>
          <a:rect l="0" t="0" r="0" b="0"/>
          <a:pathLst>
            <a:path>
              <a:moveTo>
                <a:pt x="764933" y="481265"/>
              </a:moveTo>
              <a:arcTo wR="2104262" hR="2104262" stAng="13828192" swAng="925344"/>
            </a:path>
          </a:pathLst>
        </a:custGeom>
        <a:noFill/>
        <a:ln w="6350" cap="flat" cmpd="sng" algn="ctr">
          <a:solidFill>
            <a:schemeClr val="accent5">
              <a:hueOff val="-6758543"/>
              <a:satOff val="-17419"/>
              <a:lumOff val="-11765"/>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357" cy="480547"/>
          </a:xfrm>
          <a:prstGeom prst="rect">
            <a:avLst/>
          </a:prstGeom>
        </p:spPr>
        <p:txBody>
          <a:bodyPr vert="horz" lIns="93790" tIns="46895" rIns="93790" bIns="46895" rtlCol="0"/>
          <a:lstStyle>
            <a:lvl1pPr algn="l">
              <a:defRPr sz="1200"/>
            </a:lvl1pPr>
          </a:lstStyle>
          <a:p>
            <a:endParaRPr lang="en-US"/>
          </a:p>
        </p:txBody>
      </p:sp>
      <p:sp>
        <p:nvSpPr>
          <p:cNvPr id="3" name="Date Placeholder 2"/>
          <p:cNvSpPr>
            <a:spLocks noGrp="1"/>
          </p:cNvSpPr>
          <p:nvPr>
            <p:ph type="dt" sz="quarter" idx="1"/>
          </p:nvPr>
        </p:nvSpPr>
        <p:spPr>
          <a:xfrm>
            <a:off x="4143209" y="0"/>
            <a:ext cx="3170357" cy="480547"/>
          </a:xfrm>
          <a:prstGeom prst="rect">
            <a:avLst/>
          </a:prstGeom>
        </p:spPr>
        <p:txBody>
          <a:bodyPr vert="horz" lIns="93790" tIns="46895" rIns="93790" bIns="46895" rtlCol="0"/>
          <a:lstStyle>
            <a:lvl1pPr algn="r">
              <a:defRPr sz="1200"/>
            </a:lvl1pPr>
          </a:lstStyle>
          <a:p>
            <a:r>
              <a:rPr lang="en-US" smtClean="0"/>
              <a:t>2/20/2019</a:t>
            </a:r>
            <a:endParaRPr lang="en-US"/>
          </a:p>
        </p:txBody>
      </p:sp>
      <p:sp>
        <p:nvSpPr>
          <p:cNvPr id="4" name="Footer Placeholder 3"/>
          <p:cNvSpPr>
            <a:spLocks noGrp="1"/>
          </p:cNvSpPr>
          <p:nvPr>
            <p:ph type="ftr" sz="quarter" idx="2"/>
          </p:nvPr>
        </p:nvSpPr>
        <p:spPr>
          <a:xfrm>
            <a:off x="0" y="9120653"/>
            <a:ext cx="3170357" cy="480547"/>
          </a:xfrm>
          <a:prstGeom prst="rect">
            <a:avLst/>
          </a:prstGeom>
        </p:spPr>
        <p:txBody>
          <a:bodyPr vert="horz" lIns="93790" tIns="46895" rIns="93790" bIns="46895" rtlCol="0" anchor="b"/>
          <a:lstStyle>
            <a:lvl1pPr algn="l">
              <a:defRPr sz="1200"/>
            </a:lvl1pPr>
          </a:lstStyle>
          <a:p>
            <a:endParaRPr lang="en-US"/>
          </a:p>
        </p:txBody>
      </p:sp>
      <p:sp>
        <p:nvSpPr>
          <p:cNvPr id="5" name="Slide Number Placeholder 4"/>
          <p:cNvSpPr>
            <a:spLocks noGrp="1"/>
          </p:cNvSpPr>
          <p:nvPr>
            <p:ph type="sldNum" sz="quarter" idx="3"/>
          </p:nvPr>
        </p:nvSpPr>
        <p:spPr>
          <a:xfrm>
            <a:off x="4143209" y="9120653"/>
            <a:ext cx="3170357" cy="480547"/>
          </a:xfrm>
          <a:prstGeom prst="rect">
            <a:avLst/>
          </a:prstGeom>
        </p:spPr>
        <p:txBody>
          <a:bodyPr vert="horz" lIns="93790" tIns="46895" rIns="93790" bIns="46895" rtlCol="0" anchor="b"/>
          <a:lstStyle>
            <a:lvl1pPr algn="r">
              <a:defRPr sz="1200"/>
            </a:lvl1pPr>
          </a:lstStyle>
          <a:p>
            <a:fld id="{3382CED1-CF06-4B4C-8CED-D22F22510621}" type="slidenum">
              <a:rPr lang="en-US" smtClean="0"/>
              <a:t>‹#›</a:t>
            </a:fld>
            <a:endParaRPr lang="en-US"/>
          </a:p>
        </p:txBody>
      </p:sp>
    </p:spTree>
    <p:extLst>
      <p:ext uri="{BB962C8B-B14F-4D97-AF65-F5344CB8AC3E}">
        <p14:creationId xmlns:p14="http://schemas.microsoft.com/office/powerpoint/2010/main" val="338679564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357" cy="480547"/>
          </a:xfrm>
          <a:prstGeom prst="rect">
            <a:avLst/>
          </a:prstGeom>
        </p:spPr>
        <p:txBody>
          <a:bodyPr vert="horz" lIns="93790" tIns="46895" rIns="93790" bIns="46895" rtlCol="0"/>
          <a:lstStyle>
            <a:lvl1pPr algn="l">
              <a:defRPr sz="1200"/>
            </a:lvl1pPr>
          </a:lstStyle>
          <a:p>
            <a:endParaRPr lang="en-US"/>
          </a:p>
        </p:txBody>
      </p:sp>
      <p:sp>
        <p:nvSpPr>
          <p:cNvPr id="3" name="Date Placeholder 2"/>
          <p:cNvSpPr>
            <a:spLocks noGrp="1"/>
          </p:cNvSpPr>
          <p:nvPr>
            <p:ph type="dt" idx="1"/>
          </p:nvPr>
        </p:nvSpPr>
        <p:spPr>
          <a:xfrm>
            <a:off x="4143209" y="0"/>
            <a:ext cx="3170357" cy="480547"/>
          </a:xfrm>
          <a:prstGeom prst="rect">
            <a:avLst/>
          </a:prstGeom>
        </p:spPr>
        <p:txBody>
          <a:bodyPr vert="horz" lIns="93790" tIns="46895" rIns="93790" bIns="46895" rtlCol="0"/>
          <a:lstStyle>
            <a:lvl1pPr algn="r">
              <a:defRPr sz="1200"/>
            </a:lvl1pPr>
          </a:lstStyle>
          <a:p>
            <a:r>
              <a:rPr lang="en-US" smtClean="0"/>
              <a:t>2/20/2019</a:t>
            </a:r>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3790" tIns="46895" rIns="93790" bIns="46895" rtlCol="0" anchor="ctr"/>
          <a:lstStyle/>
          <a:p>
            <a:endParaRPr lang="en-US"/>
          </a:p>
        </p:txBody>
      </p:sp>
      <p:sp>
        <p:nvSpPr>
          <p:cNvPr id="5" name="Notes Placeholder 4"/>
          <p:cNvSpPr>
            <a:spLocks noGrp="1"/>
          </p:cNvSpPr>
          <p:nvPr>
            <p:ph type="body" sz="quarter" idx="3"/>
          </p:nvPr>
        </p:nvSpPr>
        <p:spPr>
          <a:xfrm>
            <a:off x="730867" y="4620395"/>
            <a:ext cx="5853468" cy="3781062"/>
          </a:xfrm>
          <a:prstGeom prst="rect">
            <a:avLst/>
          </a:prstGeom>
        </p:spPr>
        <p:txBody>
          <a:bodyPr vert="horz" lIns="93790" tIns="46895" rIns="93790" bIns="4689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653"/>
            <a:ext cx="3170357" cy="480547"/>
          </a:xfrm>
          <a:prstGeom prst="rect">
            <a:avLst/>
          </a:prstGeom>
        </p:spPr>
        <p:txBody>
          <a:bodyPr vert="horz" lIns="93790" tIns="46895" rIns="93790" bIns="46895" rtlCol="0" anchor="b"/>
          <a:lstStyle>
            <a:lvl1pPr algn="l">
              <a:defRPr sz="1200"/>
            </a:lvl1pPr>
          </a:lstStyle>
          <a:p>
            <a:endParaRPr lang="en-US"/>
          </a:p>
        </p:txBody>
      </p:sp>
      <p:sp>
        <p:nvSpPr>
          <p:cNvPr id="7" name="Slide Number Placeholder 6"/>
          <p:cNvSpPr>
            <a:spLocks noGrp="1"/>
          </p:cNvSpPr>
          <p:nvPr>
            <p:ph type="sldNum" sz="quarter" idx="5"/>
          </p:nvPr>
        </p:nvSpPr>
        <p:spPr>
          <a:xfrm>
            <a:off x="4143209" y="9120653"/>
            <a:ext cx="3170357" cy="480547"/>
          </a:xfrm>
          <a:prstGeom prst="rect">
            <a:avLst/>
          </a:prstGeom>
        </p:spPr>
        <p:txBody>
          <a:bodyPr vert="horz" lIns="93790" tIns="46895" rIns="93790" bIns="46895" rtlCol="0" anchor="b"/>
          <a:lstStyle>
            <a:lvl1pPr algn="r">
              <a:defRPr sz="1200"/>
            </a:lvl1pPr>
          </a:lstStyle>
          <a:p>
            <a:fld id="{04BCBE91-C545-4B6F-B350-F1491E0F88F0}" type="slidenum">
              <a:rPr lang="en-US" smtClean="0"/>
              <a:t>‹#›</a:t>
            </a:fld>
            <a:endParaRPr lang="en-US"/>
          </a:p>
        </p:txBody>
      </p:sp>
    </p:spTree>
    <p:extLst>
      <p:ext uri="{BB962C8B-B14F-4D97-AF65-F5344CB8AC3E}">
        <p14:creationId xmlns:p14="http://schemas.microsoft.com/office/powerpoint/2010/main" val="277241024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power point training unit is divided into three modules that can be done in approximately 15 minute segments. There are quiz questions at the end of modules 1 and 2  and a learning activity at the end of module 3. The total unit should take between 50 and 60 minutes. There are also two handout that are optional. One references the common reactions to disaster – related stress, and one is a wallet card format with the core actions of psychological first aid.</a:t>
            </a:r>
          </a:p>
        </p:txBody>
      </p:sp>
      <p:sp>
        <p:nvSpPr>
          <p:cNvPr id="4" name="Slide Number Placeholder 3"/>
          <p:cNvSpPr>
            <a:spLocks noGrp="1"/>
          </p:cNvSpPr>
          <p:nvPr>
            <p:ph type="sldNum" sz="quarter" idx="5"/>
          </p:nvPr>
        </p:nvSpPr>
        <p:spPr/>
        <p:txBody>
          <a:bodyPr/>
          <a:lstStyle/>
          <a:p>
            <a:fld id="{04BCBE91-C545-4B6F-B350-F1491E0F88F0}" type="slidenum">
              <a:rPr lang="en-US" smtClean="0"/>
              <a:t>1</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480106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Psychological First Aid can help everyone—children, adolescents, adults, elders, families, and communities who have been exposed to a traumatic or emergency incident, including responders and support service providers.</a:t>
            </a:r>
          </a:p>
          <a:p>
            <a:endParaRPr lang="en-US" dirty="0"/>
          </a:p>
          <a:p>
            <a:r>
              <a:rPr lang="en-US" dirty="0"/>
              <a:t>Elders in long term care may be particularly stressed by an incident because they are already physically fragile, may have limited resiliency, and  experience a sense of vulnerability or helplessness.</a:t>
            </a:r>
          </a:p>
          <a:p>
            <a:r>
              <a:rPr lang="en-US" dirty="0"/>
              <a:t>The stress of the actual event followed by changes in their care routine may take a toll on their health and well being as time goes on.</a:t>
            </a:r>
          </a:p>
        </p:txBody>
      </p:sp>
      <p:sp>
        <p:nvSpPr>
          <p:cNvPr id="4" name="Slide Number Placeholder 3"/>
          <p:cNvSpPr>
            <a:spLocks noGrp="1"/>
          </p:cNvSpPr>
          <p:nvPr>
            <p:ph type="sldNum" sz="quarter" idx="5"/>
          </p:nvPr>
        </p:nvSpPr>
        <p:spPr/>
        <p:txBody>
          <a:bodyPr/>
          <a:lstStyle/>
          <a:p>
            <a:fld id="{04BCBE91-C545-4B6F-B350-F1491E0F88F0}" type="slidenum">
              <a:rPr lang="en-US" smtClean="0"/>
              <a:t>10</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359961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a:t>
            </a:r>
          </a:p>
          <a:p>
            <a:pPr marL="234475" indent="-234475">
              <a:buAutoNum type="arabicPeriod"/>
            </a:pPr>
            <a:r>
              <a:rPr lang="en-US" dirty="0"/>
              <a:t>True</a:t>
            </a:r>
          </a:p>
          <a:p>
            <a:r>
              <a:rPr lang="en-US" dirty="0"/>
              <a:t>2,  False</a:t>
            </a:r>
          </a:p>
        </p:txBody>
      </p:sp>
      <p:sp>
        <p:nvSpPr>
          <p:cNvPr id="4" name="Slide Number Placeholder 3"/>
          <p:cNvSpPr>
            <a:spLocks noGrp="1"/>
          </p:cNvSpPr>
          <p:nvPr>
            <p:ph type="sldNum" sz="quarter" idx="5"/>
          </p:nvPr>
        </p:nvSpPr>
        <p:spPr/>
        <p:txBody>
          <a:bodyPr/>
          <a:lstStyle/>
          <a:p>
            <a:fld id="{04BCBE91-C545-4B6F-B350-F1491E0F88F0}" type="slidenum">
              <a:rPr lang="en-US" smtClean="0"/>
              <a:t>11</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261965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a:t>
            </a:r>
          </a:p>
          <a:p>
            <a:r>
              <a:rPr lang="en-US" dirty="0"/>
              <a:t>3. d.</a:t>
            </a:r>
          </a:p>
          <a:p>
            <a:r>
              <a:rPr lang="en-US" dirty="0"/>
              <a:t>4. a.</a:t>
            </a:r>
          </a:p>
        </p:txBody>
      </p:sp>
      <p:sp>
        <p:nvSpPr>
          <p:cNvPr id="4" name="Slide Number Placeholder 3"/>
          <p:cNvSpPr>
            <a:spLocks noGrp="1"/>
          </p:cNvSpPr>
          <p:nvPr>
            <p:ph type="sldNum" sz="quarter" idx="5"/>
          </p:nvPr>
        </p:nvSpPr>
        <p:spPr/>
        <p:txBody>
          <a:bodyPr/>
          <a:lstStyle/>
          <a:p>
            <a:fld id="{04BCBE91-C545-4B6F-B350-F1491E0F88F0}" type="slidenum">
              <a:rPr lang="en-US" smtClean="0"/>
              <a:t>12</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413685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Psychological First Aid is tool that each of us can use to reduce our stress level. By understanding your stress reactions and utilizing Psychological First Aid principles, you can enhance resilience in yourself, your family, workplace, and community.</a:t>
            </a:r>
          </a:p>
        </p:txBody>
      </p:sp>
      <p:sp>
        <p:nvSpPr>
          <p:cNvPr id="4" name="Slide Number Placeholder 3"/>
          <p:cNvSpPr>
            <a:spLocks noGrp="1"/>
          </p:cNvSpPr>
          <p:nvPr>
            <p:ph type="sldNum" sz="quarter" idx="5"/>
          </p:nvPr>
        </p:nvSpPr>
        <p:spPr/>
        <p:txBody>
          <a:bodyPr/>
          <a:lstStyle/>
          <a:p>
            <a:fld id="{04BCBE91-C545-4B6F-B350-F1491E0F88F0}" type="slidenum">
              <a:rPr lang="en-US" smtClean="0"/>
              <a:t>13</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104203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Psychological First Aid addresses basic needs and reduces psychological distress by providing a caring comforting presence, and education on common stress reactions. It empowers the individual by supporting strengths and encouraging existing coping skills. It also provides connections to natural support networks, and referrals to professional services when needed.</a:t>
            </a:r>
          </a:p>
        </p:txBody>
      </p:sp>
      <p:sp>
        <p:nvSpPr>
          <p:cNvPr id="4" name="Slide Number Placeholder 3"/>
          <p:cNvSpPr>
            <a:spLocks noGrp="1"/>
          </p:cNvSpPr>
          <p:nvPr>
            <p:ph type="sldNum" sz="quarter" idx="5"/>
          </p:nvPr>
        </p:nvSpPr>
        <p:spPr/>
        <p:txBody>
          <a:bodyPr/>
          <a:lstStyle/>
          <a:p>
            <a:fld id="{04BCBE91-C545-4B6F-B350-F1491E0F88F0}" type="slidenum">
              <a:rPr lang="en-US" smtClean="0"/>
              <a:t>14</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621513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Psychological First Aid is designed to be simple and practical so that it can be used in any setting. Psychological First Aid can be provided anywhere that trauma survivors can be found - in long term health facilities, shelters, schools, hospitals, private homes, the workplace, and community settings.</a:t>
            </a:r>
          </a:p>
        </p:txBody>
      </p:sp>
      <p:sp>
        <p:nvSpPr>
          <p:cNvPr id="4" name="Slide Number Placeholder 3"/>
          <p:cNvSpPr>
            <a:spLocks noGrp="1"/>
          </p:cNvSpPr>
          <p:nvPr>
            <p:ph type="sldNum" sz="quarter" idx="5"/>
          </p:nvPr>
        </p:nvSpPr>
        <p:spPr/>
        <p:txBody>
          <a:bodyPr/>
          <a:lstStyle/>
          <a:p>
            <a:fld id="{04BCBE91-C545-4B6F-B350-F1491E0F88F0}" type="slidenum">
              <a:rPr lang="en-US" smtClean="0"/>
              <a:t>15</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662803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principles or core actions will be covered in detail in this module</a:t>
            </a:r>
          </a:p>
        </p:txBody>
      </p:sp>
      <p:sp>
        <p:nvSpPr>
          <p:cNvPr id="4" name="Slide Number Placeholder 3"/>
          <p:cNvSpPr>
            <a:spLocks noGrp="1"/>
          </p:cNvSpPr>
          <p:nvPr>
            <p:ph type="sldNum" sz="quarter" idx="5"/>
          </p:nvPr>
        </p:nvSpPr>
        <p:spPr/>
        <p:txBody>
          <a:bodyPr/>
          <a:lstStyle/>
          <a:p>
            <a:fld id="{04BCBE91-C545-4B6F-B350-F1491E0F88F0}" type="slidenum">
              <a:rPr lang="en-US" smtClean="0"/>
              <a:t>16</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603786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core action is to recognize that as a helper you are subjected to the stress of the situation whether you went through the disaster experience or not. It is important to take care of yourself so you can be of help to others.</a:t>
            </a:r>
          </a:p>
        </p:txBody>
      </p:sp>
      <p:sp>
        <p:nvSpPr>
          <p:cNvPr id="4" name="Slide Number Placeholder 3"/>
          <p:cNvSpPr>
            <a:spLocks noGrp="1"/>
          </p:cNvSpPr>
          <p:nvPr>
            <p:ph type="sldNum" sz="quarter" idx="5"/>
          </p:nvPr>
        </p:nvSpPr>
        <p:spPr/>
        <p:txBody>
          <a:bodyPr/>
          <a:lstStyle/>
          <a:p>
            <a:fld id="{04BCBE91-C545-4B6F-B350-F1491E0F88F0}" type="slidenum">
              <a:rPr lang="en-US" smtClean="0"/>
              <a:t>17</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797962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survivors are overwhelmed in the early stages and wont necessarily seek help.</a:t>
            </a:r>
          </a:p>
          <a:p>
            <a:r>
              <a:rPr lang="en-US" dirty="0"/>
              <a:t>We should make the first move in a respectful and friendly manner.</a:t>
            </a:r>
          </a:p>
        </p:txBody>
      </p:sp>
      <p:sp>
        <p:nvSpPr>
          <p:cNvPr id="4" name="Slide Number Placeholder 3"/>
          <p:cNvSpPr>
            <a:spLocks noGrp="1"/>
          </p:cNvSpPr>
          <p:nvPr>
            <p:ph type="sldNum" sz="quarter" idx="5"/>
          </p:nvPr>
        </p:nvSpPr>
        <p:spPr/>
        <p:txBody>
          <a:bodyPr/>
          <a:lstStyle/>
          <a:p>
            <a:fld id="{04BCBE91-C545-4B6F-B350-F1491E0F88F0}" type="slidenum">
              <a:rPr lang="en-US" smtClean="0"/>
              <a:t>18</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968851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things first. Make sure that all threats to safety are removed. Sometimes basic human needs have been neglected during the emergency event so make the person comfortable by addressing these needs. Avoid vivid reminders of the disaster if possible by turning off the news, closing drapes, or engaging in detailed recounts of the damage.</a:t>
            </a:r>
          </a:p>
        </p:txBody>
      </p:sp>
      <p:sp>
        <p:nvSpPr>
          <p:cNvPr id="4" name="Slide Number Placeholder 3"/>
          <p:cNvSpPr>
            <a:spLocks noGrp="1"/>
          </p:cNvSpPr>
          <p:nvPr>
            <p:ph type="sldNum" sz="quarter" idx="5"/>
          </p:nvPr>
        </p:nvSpPr>
        <p:spPr/>
        <p:txBody>
          <a:bodyPr/>
          <a:lstStyle/>
          <a:p>
            <a:fld id="{04BCBE91-C545-4B6F-B350-F1491E0F88F0}" type="slidenum">
              <a:rPr lang="en-US" smtClean="0"/>
              <a:t>19</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747362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Psychological First Aid (PFA) is an evidence-informed approach that is built on the concept of human resilience. PFA aims to reduce stress symptoms and assist in a healthy recovery following a traumatic event, natural disaster, public health emergency, or even a personal crisis.</a:t>
            </a:r>
          </a:p>
        </p:txBody>
      </p:sp>
      <p:sp>
        <p:nvSpPr>
          <p:cNvPr id="4" name="Slide Number Placeholder 3"/>
          <p:cNvSpPr>
            <a:spLocks noGrp="1"/>
          </p:cNvSpPr>
          <p:nvPr>
            <p:ph type="sldNum" sz="quarter" idx="5"/>
          </p:nvPr>
        </p:nvSpPr>
        <p:spPr/>
        <p:txBody>
          <a:bodyPr/>
          <a:lstStyle/>
          <a:p>
            <a:fld id="{04BCBE91-C545-4B6F-B350-F1491E0F88F0}" type="slidenum">
              <a:rPr lang="en-US" smtClean="0"/>
              <a:t>2</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9882689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in doubt consult! If the person seems at risk for self harm or collapse, stay with them while someone else gets help</a:t>
            </a:r>
          </a:p>
        </p:txBody>
      </p:sp>
      <p:sp>
        <p:nvSpPr>
          <p:cNvPr id="4" name="Slide Number Placeholder 3"/>
          <p:cNvSpPr>
            <a:spLocks noGrp="1"/>
          </p:cNvSpPr>
          <p:nvPr>
            <p:ph type="sldNum" sz="quarter" idx="5"/>
          </p:nvPr>
        </p:nvSpPr>
        <p:spPr/>
        <p:txBody>
          <a:bodyPr/>
          <a:lstStyle/>
          <a:p>
            <a:fld id="{04BCBE91-C545-4B6F-B350-F1491E0F88F0}" type="slidenum">
              <a:rPr lang="en-US" smtClean="0"/>
              <a:t>20</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445659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step is to help the person be calm and as relaxed as possible.</a:t>
            </a:r>
          </a:p>
          <a:p>
            <a:r>
              <a:rPr lang="en-US" dirty="0"/>
              <a:t>Be forthcoming with information if they ask, but avoid complex or distressing details about the surrounding situation. Try to focus on what they have on their mind, and what they personally need at this time</a:t>
            </a:r>
          </a:p>
        </p:txBody>
      </p:sp>
      <p:sp>
        <p:nvSpPr>
          <p:cNvPr id="4" name="Slide Number Placeholder 3"/>
          <p:cNvSpPr>
            <a:spLocks noGrp="1"/>
          </p:cNvSpPr>
          <p:nvPr>
            <p:ph type="sldNum" sz="quarter" idx="5"/>
          </p:nvPr>
        </p:nvSpPr>
        <p:spPr/>
        <p:txBody>
          <a:bodyPr/>
          <a:lstStyle/>
          <a:p>
            <a:fld id="{04BCBE91-C545-4B6F-B350-F1491E0F88F0}" type="slidenum">
              <a:rPr lang="en-US" smtClean="0"/>
              <a:t>21</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556955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person is calm and comfortable, encourage them to tell you what they need. It is also important to get a sense of what they went through if they are willing to talk about it. This may help you decide if their trauma requires professional help. It will also help you to identify needs that they may not have thought of yet.</a:t>
            </a:r>
          </a:p>
        </p:txBody>
      </p:sp>
      <p:sp>
        <p:nvSpPr>
          <p:cNvPr id="4" name="Slide Number Placeholder 3"/>
          <p:cNvSpPr>
            <a:spLocks noGrp="1"/>
          </p:cNvSpPr>
          <p:nvPr>
            <p:ph type="sldNum" sz="quarter" idx="5"/>
          </p:nvPr>
        </p:nvSpPr>
        <p:spPr/>
        <p:txBody>
          <a:bodyPr/>
          <a:lstStyle/>
          <a:p>
            <a:fld id="{04BCBE91-C545-4B6F-B350-F1491E0F88F0}" type="slidenum">
              <a:rPr lang="en-US" smtClean="0"/>
              <a:t>22</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3370868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Simple reassurances may make the person feel like their pain is being discounted or minimized. Instead of making them feel better, it could make them feel uncomfortable and less willing to be open about how they are feeling.</a:t>
            </a:r>
          </a:p>
        </p:txBody>
      </p:sp>
      <p:sp>
        <p:nvSpPr>
          <p:cNvPr id="4" name="Slide Number Placeholder 3"/>
          <p:cNvSpPr>
            <a:spLocks noGrp="1"/>
          </p:cNvSpPr>
          <p:nvPr>
            <p:ph type="sldNum" sz="quarter" idx="5"/>
          </p:nvPr>
        </p:nvSpPr>
        <p:spPr/>
        <p:txBody>
          <a:bodyPr/>
          <a:lstStyle/>
          <a:p>
            <a:fld id="{04BCBE91-C545-4B6F-B350-F1491E0F88F0}" type="slidenum">
              <a:rPr lang="en-US" smtClean="0"/>
              <a:t>23</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425116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Repeating back what you have learned about their situation and needs accomplishes two things:</a:t>
            </a:r>
          </a:p>
          <a:p>
            <a:r>
              <a:rPr lang="en-US" dirty="0"/>
              <a:t>It give them a chance to correct your understanding if needed and it makes them feel heard.</a:t>
            </a:r>
          </a:p>
          <a:p>
            <a:r>
              <a:rPr lang="en-US" dirty="0"/>
              <a:t>Rather than giving them the steps they should take, engage them in a problem solving discussion by asking them questions like:</a:t>
            </a:r>
          </a:p>
          <a:p>
            <a:r>
              <a:rPr lang="en-US" dirty="0"/>
              <a:t>Who do you think would be the best person to help you with that?</a:t>
            </a:r>
            <a:br>
              <a:rPr lang="en-US" dirty="0"/>
            </a:br>
            <a:r>
              <a:rPr lang="en-US" dirty="0"/>
              <a:t>What have you done before when faced with something like that?</a:t>
            </a:r>
          </a:p>
          <a:p>
            <a:r>
              <a:rPr lang="en-US" dirty="0"/>
              <a:t>What do you think is the most important thing to do next?</a:t>
            </a:r>
          </a:p>
          <a:p>
            <a:endParaRPr lang="en-US" dirty="0"/>
          </a:p>
          <a:p>
            <a:r>
              <a:rPr lang="en-US" dirty="0"/>
              <a:t>You are not necessarily the person who can help them solve their issues, but you can help them figure out who can and how to connect with them.</a:t>
            </a:r>
          </a:p>
        </p:txBody>
      </p:sp>
      <p:sp>
        <p:nvSpPr>
          <p:cNvPr id="4" name="Slide Number Placeholder 3"/>
          <p:cNvSpPr>
            <a:spLocks noGrp="1"/>
          </p:cNvSpPr>
          <p:nvPr>
            <p:ph type="sldNum" sz="quarter" idx="5"/>
          </p:nvPr>
        </p:nvSpPr>
        <p:spPr/>
        <p:txBody>
          <a:bodyPr/>
          <a:lstStyle/>
          <a:p>
            <a:fld id="{04BCBE91-C545-4B6F-B350-F1491E0F88F0}" type="slidenum">
              <a:rPr lang="en-US" smtClean="0"/>
              <a:t>24</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482635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survivor is often at a loss about who to reach out to. Help them to identify the most trusted and available social support person in their life, and assist them to connect as soon as possible.</a:t>
            </a:r>
          </a:p>
        </p:txBody>
      </p:sp>
      <p:sp>
        <p:nvSpPr>
          <p:cNvPr id="4" name="Slide Number Placeholder 3"/>
          <p:cNvSpPr>
            <a:spLocks noGrp="1"/>
          </p:cNvSpPr>
          <p:nvPr>
            <p:ph type="sldNum" sz="quarter" idx="5"/>
          </p:nvPr>
        </p:nvSpPr>
        <p:spPr/>
        <p:txBody>
          <a:bodyPr/>
          <a:lstStyle/>
          <a:p>
            <a:fld id="{04BCBE91-C545-4B6F-B350-F1491E0F88F0}" type="slidenum">
              <a:rPr lang="en-US" smtClean="0"/>
              <a:t>25</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219867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healing process begins by acknowledging the stress and feelings that are a normal response to it.</a:t>
            </a:r>
          </a:p>
        </p:txBody>
      </p:sp>
      <p:sp>
        <p:nvSpPr>
          <p:cNvPr id="4" name="Slide Number Placeholder 3"/>
          <p:cNvSpPr>
            <a:spLocks noGrp="1"/>
          </p:cNvSpPr>
          <p:nvPr>
            <p:ph type="sldNum" sz="quarter" idx="5"/>
          </p:nvPr>
        </p:nvSpPr>
        <p:spPr/>
        <p:txBody>
          <a:bodyPr/>
          <a:lstStyle/>
          <a:p>
            <a:fld id="{04BCBE91-C545-4B6F-B350-F1491E0F88F0}" type="slidenum">
              <a:rPr lang="en-US" smtClean="0"/>
              <a:t>26</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9932353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summarized from the chart on slide 7 and the handout in this training packet. </a:t>
            </a:r>
          </a:p>
        </p:txBody>
      </p:sp>
      <p:sp>
        <p:nvSpPr>
          <p:cNvPr id="4" name="Slide Number Placeholder 3"/>
          <p:cNvSpPr>
            <a:spLocks noGrp="1"/>
          </p:cNvSpPr>
          <p:nvPr>
            <p:ph type="sldNum" sz="quarter" idx="5"/>
          </p:nvPr>
        </p:nvSpPr>
        <p:spPr/>
        <p:txBody>
          <a:bodyPr/>
          <a:lstStyle/>
          <a:p>
            <a:fld id="{04BCBE91-C545-4B6F-B350-F1491E0F88F0}" type="slidenum">
              <a:rPr lang="en-US" smtClean="0"/>
              <a:t>27</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8458375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the survivor to share these feelings and thoughts. Don’t judge or try to fix. Listen and reassure</a:t>
            </a:r>
          </a:p>
        </p:txBody>
      </p:sp>
      <p:sp>
        <p:nvSpPr>
          <p:cNvPr id="4" name="Slide Number Placeholder 3"/>
          <p:cNvSpPr>
            <a:spLocks noGrp="1"/>
          </p:cNvSpPr>
          <p:nvPr>
            <p:ph type="sldNum" sz="quarter" idx="5"/>
          </p:nvPr>
        </p:nvSpPr>
        <p:spPr/>
        <p:txBody>
          <a:bodyPr/>
          <a:lstStyle/>
          <a:p>
            <a:fld id="{04BCBE91-C545-4B6F-B350-F1491E0F88F0}" type="slidenum">
              <a:rPr lang="en-US" smtClean="0"/>
              <a:t>28</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7583606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the survivor what activities they do to relax and suggest this as another way to cope with intense negative feelings.</a:t>
            </a:r>
          </a:p>
        </p:txBody>
      </p:sp>
      <p:sp>
        <p:nvSpPr>
          <p:cNvPr id="4" name="Slide Number Placeholder 3"/>
          <p:cNvSpPr>
            <a:spLocks noGrp="1"/>
          </p:cNvSpPr>
          <p:nvPr>
            <p:ph type="sldNum" sz="quarter" idx="5"/>
          </p:nvPr>
        </p:nvSpPr>
        <p:spPr/>
        <p:txBody>
          <a:bodyPr/>
          <a:lstStyle/>
          <a:p>
            <a:fld id="{04BCBE91-C545-4B6F-B350-F1491E0F88F0}" type="slidenum">
              <a:rPr lang="en-US" smtClean="0"/>
              <a:t>29</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093833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Emotional distress is not always as visible as a physical injury, but is just as painful and debilitating. Everybody who experiences a disaster is touched by it</a:t>
            </a:r>
          </a:p>
          <a:p>
            <a:r>
              <a:rPr lang="en-US" dirty="0"/>
              <a:t>Reactions manifest differently at different periods of time during and after the incident.</a:t>
            </a:r>
          </a:p>
          <a:p>
            <a:endParaRPr lang="en-US" dirty="0"/>
          </a:p>
        </p:txBody>
      </p:sp>
      <p:sp>
        <p:nvSpPr>
          <p:cNvPr id="4" name="Slide Number Placeholder 3"/>
          <p:cNvSpPr>
            <a:spLocks noGrp="1"/>
          </p:cNvSpPr>
          <p:nvPr>
            <p:ph type="sldNum" sz="quarter" idx="5"/>
          </p:nvPr>
        </p:nvSpPr>
        <p:spPr/>
        <p:txBody>
          <a:bodyPr/>
          <a:lstStyle/>
          <a:p>
            <a:fld id="{04BCBE91-C545-4B6F-B350-F1491E0F88F0}" type="slidenum">
              <a:rPr lang="en-US" smtClean="0"/>
              <a:t>3</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923681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SNF setting this may be reporting to the nurse, social services director or the trusted family member. In the community it may be a service agency, a clergy or the Red Cross</a:t>
            </a:r>
          </a:p>
        </p:txBody>
      </p:sp>
      <p:sp>
        <p:nvSpPr>
          <p:cNvPr id="4" name="Slide Number Placeholder 3"/>
          <p:cNvSpPr>
            <a:spLocks noGrp="1"/>
          </p:cNvSpPr>
          <p:nvPr>
            <p:ph type="sldNum" sz="quarter" idx="5"/>
          </p:nvPr>
        </p:nvSpPr>
        <p:spPr/>
        <p:txBody>
          <a:bodyPr/>
          <a:lstStyle/>
          <a:p>
            <a:fld id="{04BCBE91-C545-4B6F-B350-F1491E0F88F0}" type="slidenum">
              <a:rPr lang="en-US" smtClean="0"/>
              <a:t>30</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0019935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a:t>
            </a:r>
          </a:p>
          <a:p>
            <a:pPr marL="234475" indent="-234475">
              <a:buAutoNum type="arabicPeriod"/>
            </a:pPr>
            <a:r>
              <a:rPr lang="en-US" dirty="0"/>
              <a:t>c.</a:t>
            </a:r>
          </a:p>
          <a:p>
            <a:pPr marL="234475" indent="-234475">
              <a:buAutoNum type="arabicPeriod"/>
            </a:pPr>
            <a:r>
              <a:rPr lang="en-US" dirty="0"/>
              <a:t>False</a:t>
            </a:r>
          </a:p>
          <a:p>
            <a:pPr marL="234475" indent="-234475">
              <a:buAutoNum type="arabicPeriod"/>
            </a:pPr>
            <a:endParaRPr lang="en-US" dirty="0"/>
          </a:p>
        </p:txBody>
      </p:sp>
      <p:sp>
        <p:nvSpPr>
          <p:cNvPr id="4" name="Slide Number Placeholder 3"/>
          <p:cNvSpPr>
            <a:spLocks noGrp="1"/>
          </p:cNvSpPr>
          <p:nvPr>
            <p:ph type="sldNum" sz="quarter" idx="5"/>
          </p:nvPr>
        </p:nvSpPr>
        <p:spPr/>
        <p:txBody>
          <a:bodyPr/>
          <a:lstStyle/>
          <a:p>
            <a:fld id="{04BCBE91-C545-4B6F-B350-F1491E0F88F0}" type="slidenum">
              <a:rPr lang="en-US" smtClean="0"/>
              <a:t>31</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548143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a:t>
            </a:r>
          </a:p>
          <a:p>
            <a:r>
              <a:rPr lang="en-US" dirty="0"/>
              <a:t>3. e.</a:t>
            </a:r>
          </a:p>
        </p:txBody>
      </p:sp>
      <p:sp>
        <p:nvSpPr>
          <p:cNvPr id="4" name="Slide Number Placeholder 3"/>
          <p:cNvSpPr>
            <a:spLocks noGrp="1"/>
          </p:cNvSpPr>
          <p:nvPr>
            <p:ph type="sldNum" sz="quarter" idx="5"/>
          </p:nvPr>
        </p:nvSpPr>
        <p:spPr/>
        <p:txBody>
          <a:bodyPr/>
          <a:lstStyle/>
          <a:p>
            <a:fld id="{04BCBE91-C545-4B6F-B350-F1491E0F88F0}" type="slidenum">
              <a:rPr lang="en-US" smtClean="0"/>
              <a:t>32</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1032828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Instructors note.</a:t>
            </a:r>
          </a:p>
          <a:p>
            <a:r>
              <a:rPr lang="en-US" dirty="0"/>
              <a:t>This section is set up to do with a group but could be done individually with a student practicing the helper role while the instructor plays the survivor</a:t>
            </a:r>
          </a:p>
        </p:txBody>
      </p:sp>
      <p:sp>
        <p:nvSpPr>
          <p:cNvPr id="4" name="Slide Number Placeholder 3"/>
          <p:cNvSpPr>
            <a:spLocks noGrp="1"/>
          </p:cNvSpPr>
          <p:nvPr>
            <p:ph type="sldNum" sz="quarter" idx="5"/>
          </p:nvPr>
        </p:nvSpPr>
        <p:spPr/>
        <p:txBody>
          <a:bodyPr/>
          <a:lstStyle/>
          <a:p>
            <a:fld id="{04BCBE91-C545-4B6F-B350-F1491E0F88F0}" type="slidenum">
              <a:rPr lang="en-US" smtClean="0"/>
              <a:t>33</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6054389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students partner up or have a volunteer come to the front of the class.</a:t>
            </a:r>
          </a:p>
          <a:p>
            <a:r>
              <a:rPr lang="en-US" dirty="0"/>
              <a:t>One will demonstrate the “do” and “don’t body language and when another student trying to talk to them. Ask them why this is important especially when trying to work with someone who is in distress.</a:t>
            </a:r>
          </a:p>
        </p:txBody>
      </p:sp>
      <p:sp>
        <p:nvSpPr>
          <p:cNvPr id="4" name="Slide Number Placeholder 3"/>
          <p:cNvSpPr>
            <a:spLocks noGrp="1"/>
          </p:cNvSpPr>
          <p:nvPr>
            <p:ph type="sldNum" sz="quarter" idx="5"/>
          </p:nvPr>
        </p:nvSpPr>
        <p:spPr/>
        <p:txBody>
          <a:bodyPr/>
          <a:lstStyle/>
          <a:p>
            <a:fld id="{04BCBE91-C545-4B6F-B350-F1491E0F88F0}" type="slidenum">
              <a:rPr lang="en-US" smtClean="0"/>
              <a:t>34</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5087192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students practice these phases in a gentle, respectful tone.</a:t>
            </a:r>
          </a:p>
        </p:txBody>
      </p:sp>
      <p:sp>
        <p:nvSpPr>
          <p:cNvPr id="4" name="Slide Number Placeholder 3"/>
          <p:cNvSpPr>
            <a:spLocks noGrp="1"/>
          </p:cNvSpPr>
          <p:nvPr>
            <p:ph type="sldNum" sz="quarter" idx="5"/>
          </p:nvPr>
        </p:nvSpPr>
        <p:spPr/>
        <p:txBody>
          <a:bodyPr/>
          <a:lstStyle/>
          <a:p>
            <a:fld id="{04BCBE91-C545-4B6F-B350-F1491E0F88F0}" type="slidenum">
              <a:rPr lang="en-US" smtClean="0"/>
              <a:t>35</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6542536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Help students to understand that these phases could inhibit the communication with a survivor instead of making them feel better. People in pain may feel like you could not possibly know what they are experiencing and feel like their suffering is being minimized. They also could feel like they shouldn’t be feeling the way they are when told that they are strong and that others have gone through worse.</a:t>
            </a:r>
          </a:p>
          <a:p>
            <a:endParaRPr lang="en-US" dirty="0"/>
          </a:p>
        </p:txBody>
      </p:sp>
      <p:sp>
        <p:nvSpPr>
          <p:cNvPr id="4" name="Slide Number Placeholder 3"/>
          <p:cNvSpPr>
            <a:spLocks noGrp="1"/>
          </p:cNvSpPr>
          <p:nvPr>
            <p:ph type="sldNum" sz="quarter" idx="5"/>
          </p:nvPr>
        </p:nvSpPr>
        <p:spPr/>
        <p:txBody>
          <a:bodyPr/>
          <a:lstStyle/>
          <a:p>
            <a:fld id="{04BCBE91-C545-4B6F-B350-F1491E0F88F0}" type="slidenum">
              <a:rPr lang="en-US" smtClean="0"/>
              <a:t>36</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9514860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role plays could be done by partners in a class or by two volunteers performing in front of the class. The object is to get them to practice the techniques so that they feel more comfortable.</a:t>
            </a:r>
          </a:p>
        </p:txBody>
      </p:sp>
      <p:sp>
        <p:nvSpPr>
          <p:cNvPr id="4" name="Slide Number Placeholder 3"/>
          <p:cNvSpPr>
            <a:spLocks noGrp="1"/>
          </p:cNvSpPr>
          <p:nvPr>
            <p:ph type="sldNum" sz="quarter" idx="5"/>
          </p:nvPr>
        </p:nvSpPr>
        <p:spPr/>
        <p:txBody>
          <a:bodyPr/>
          <a:lstStyle/>
          <a:p>
            <a:fld id="{04BCBE91-C545-4B6F-B350-F1491E0F88F0}" type="slidenum">
              <a:rPr lang="en-US" smtClean="0"/>
              <a:t>37</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34602706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for appropriate body language, communication techniques, and the core actions of:</a:t>
            </a:r>
          </a:p>
          <a:p>
            <a:r>
              <a:rPr lang="en-US" dirty="0"/>
              <a:t>Making the connection</a:t>
            </a:r>
          </a:p>
          <a:p>
            <a:r>
              <a:rPr lang="en-US" dirty="0"/>
              <a:t>Providing safety and comfort</a:t>
            </a:r>
          </a:p>
          <a:p>
            <a:r>
              <a:rPr lang="en-US" dirty="0"/>
              <a:t>Stabilization</a:t>
            </a:r>
          </a:p>
          <a:p>
            <a:r>
              <a:rPr lang="en-US" dirty="0"/>
              <a:t>Info gathering</a:t>
            </a:r>
          </a:p>
          <a:p>
            <a:r>
              <a:rPr lang="en-US" dirty="0"/>
              <a:t>Practical assistance</a:t>
            </a:r>
          </a:p>
          <a:p>
            <a:r>
              <a:rPr lang="en-US" dirty="0"/>
              <a:t>Connection to social supports</a:t>
            </a:r>
          </a:p>
          <a:p>
            <a:r>
              <a:rPr lang="en-US" dirty="0"/>
              <a:t>Info on coping</a:t>
            </a:r>
          </a:p>
          <a:p>
            <a:r>
              <a:rPr lang="en-US" dirty="0"/>
              <a:t>Linking to collaborative services</a:t>
            </a:r>
          </a:p>
        </p:txBody>
      </p:sp>
      <p:sp>
        <p:nvSpPr>
          <p:cNvPr id="4" name="Slide Number Placeholder 3"/>
          <p:cNvSpPr>
            <a:spLocks noGrp="1"/>
          </p:cNvSpPr>
          <p:nvPr>
            <p:ph type="sldNum" sz="quarter" idx="5"/>
          </p:nvPr>
        </p:nvSpPr>
        <p:spPr/>
        <p:txBody>
          <a:bodyPr/>
          <a:lstStyle/>
          <a:p>
            <a:fld id="{04BCBE91-C545-4B6F-B350-F1491E0F88F0}" type="slidenum">
              <a:rPr lang="en-US" smtClean="0"/>
              <a:t>38</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9371539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core actions, look for a referral to professional help asap. In the SNF this would be at a minimum getting a nurse. Remember not to leave the person alone but to send someone, or ask someone to sit with the resident while the helper goes for help.</a:t>
            </a:r>
          </a:p>
        </p:txBody>
      </p:sp>
      <p:sp>
        <p:nvSpPr>
          <p:cNvPr id="4" name="Slide Number Placeholder 3"/>
          <p:cNvSpPr>
            <a:spLocks noGrp="1"/>
          </p:cNvSpPr>
          <p:nvPr>
            <p:ph type="sldNum" sz="quarter" idx="5"/>
          </p:nvPr>
        </p:nvSpPr>
        <p:spPr/>
        <p:txBody>
          <a:bodyPr/>
          <a:lstStyle/>
          <a:p>
            <a:fld id="{04BCBE91-C545-4B6F-B350-F1491E0F88F0}" type="slidenum">
              <a:rPr lang="en-US" smtClean="0"/>
              <a:t>39</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79214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a personal crisis can produce extreme stress for an individual. These techniques don’t have to be reserved for use only in a disaster situation. </a:t>
            </a:r>
          </a:p>
        </p:txBody>
      </p:sp>
      <p:sp>
        <p:nvSpPr>
          <p:cNvPr id="4" name="Slide Number Placeholder 3"/>
          <p:cNvSpPr>
            <a:spLocks noGrp="1"/>
          </p:cNvSpPr>
          <p:nvPr>
            <p:ph type="sldNum" sz="quarter" idx="5"/>
          </p:nvPr>
        </p:nvSpPr>
        <p:spPr/>
        <p:txBody>
          <a:bodyPr/>
          <a:lstStyle/>
          <a:p>
            <a:fld id="{04BCBE91-C545-4B6F-B350-F1491E0F88F0}" type="slidenum">
              <a:rPr lang="en-US" smtClean="0"/>
              <a:t>4</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0175739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4BCBE91-C545-4B6F-B350-F1491E0F88F0}" type="slidenum">
              <a:rPr lang="en-US" smtClean="0"/>
              <a:t>40</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40217729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BCBE91-C545-4B6F-B350-F1491E0F88F0}" type="slidenum">
              <a:rPr lang="en-US" smtClean="0"/>
              <a:t>41</a:t>
            </a:fld>
            <a:endParaRPr lang="en-US"/>
          </a:p>
        </p:txBody>
      </p:sp>
      <p:sp>
        <p:nvSpPr>
          <p:cNvPr id="5" name="Date Placeholder 4"/>
          <p:cNvSpPr>
            <a:spLocks noGrp="1"/>
          </p:cNvSpPr>
          <p:nvPr>
            <p:ph type="dt" idx="11"/>
          </p:nvPr>
        </p:nvSpPr>
        <p:spPr/>
        <p:txBody>
          <a:bodyPr/>
          <a:lstStyle/>
          <a:p>
            <a:r>
              <a:rPr lang="en-US" smtClean="0"/>
              <a:t>2/20/2019</a:t>
            </a:r>
            <a:endParaRPr lang="en-US"/>
          </a:p>
        </p:txBody>
      </p:sp>
    </p:spTree>
    <p:extLst>
      <p:ext uri="{BB962C8B-B14F-4D97-AF65-F5344CB8AC3E}">
        <p14:creationId xmlns:p14="http://schemas.microsoft.com/office/powerpoint/2010/main" val="770860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disaster is an emergency that overwhelms the available resources. This can be a community wide event, but also an individual crisis.</a:t>
            </a:r>
          </a:p>
        </p:txBody>
      </p:sp>
      <p:sp>
        <p:nvSpPr>
          <p:cNvPr id="4" name="Slide Number Placeholder 3"/>
          <p:cNvSpPr>
            <a:spLocks noGrp="1"/>
          </p:cNvSpPr>
          <p:nvPr>
            <p:ph type="sldNum" sz="quarter" idx="5"/>
          </p:nvPr>
        </p:nvSpPr>
        <p:spPr/>
        <p:txBody>
          <a:bodyPr/>
          <a:lstStyle/>
          <a:p>
            <a:fld id="{04BCBE91-C545-4B6F-B350-F1491E0F88F0}" type="slidenum">
              <a:rPr lang="en-US" smtClean="0"/>
              <a:t>5</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95480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Emotional distress is not always as visible as a physical injury, but is just as painful and debilitating.</a:t>
            </a:r>
          </a:p>
          <a:p>
            <a:r>
              <a:rPr lang="en-US" dirty="0"/>
              <a:t>After going through a life altering experience it is common to be effected emotionally.</a:t>
            </a:r>
          </a:p>
          <a:p>
            <a:endParaRPr lang="en-US" dirty="0"/>
          </a:p>
        </p:txBody>
      </p:sp>
      <p:sp>
        <p:nvSpPr>
          <p:cNvPr id="4" name="Slide Number Placeholder 3"/>
          <p:cNvSpPr>
            <a:spLocks noGrp="1"/>
          </p:cNvSpPr>
          <p:nvPr>
            <p:ph type="sldNum" sz="quarter" idx="5"/>
          </p:nvPr>
        </p:nvSpPr>
        <p:spPr/>
        <p:txBody>
          <a:bodyPr/>
          <a:lstStyle/>
          <a:p>
            <a:fld id="{04BCBE91-C545-4B6F-B350-F1491E0F88F0}" type="slidenum">
              <a:rPr lang="en-US" smtClean="0"/>
              <a:t>6</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122820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person could suffer some or all of these reactions to disaster stress. They may come and go, and manifest at different times.</a:t>
            </a:r>
          </a:p>
        </p:txBody>
      </p:sp>
      <p:sp>
        <p:nvSpPr>
          <p:cNvPr id="4" name="Slide Number Placeholder 3"/>
          <p:cNvSpPr>
            <a:spLocks noGrp="1"/>
          </p:cNvSpPr>
          <p:nvPr>
            <p:ph type="sldNum" sz="quarter" idx="5"/>
          </p:nvPr>
        </p:nvSpPr>
        <p:spPr/>
        <p:txBody>
          <a:bodyPr/>
          <a:lstStyle/>
          <a:p>
            <a:fld id="{04BCBE91-C545-4B6F-B350-F1491E0F88F0}" type="slidenum">
              <a:rPr lang="en-US" smtClean="0"/>
              <a:t>7</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2626544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variables of the event and the resiliency of the person will influence the length of their emotional recovery. PFA can help by offering comfort initially and connecting the person to resources that can help long term.</a:t>
            </a:r>
          </a:p>
        </p:txBody>
      </p:sp>
      <p:sp>
        <p:nvSpPr>
          <p:cNvPr id="4" name="Slide Number Placeholder 3"/>
          <p:cNvSpPr>
            <a:spLocks noGrp="1"/>
          </p:cNvSpPr>
          <p:nvPr>
            <p:ph type="sldNum" sz="quarter" idx="5"/>
          </p:nvPr>
        </p:nvSpPr>
        <p:spPr/>
        <p:txBody>
          <a:bodyPr/>
          <a:lstStyle/>
          <a:p>
            <a:fld id="{04BCBE91-C545-4B6F-B350-F1491E0F88F0}" type="slidenum">
              <a:rPr lang="en-US" smtClean="0"/>
              <a:t>8</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80611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PFA is not traditional psychiatric or professional mental health treatment, but rather a strategy to reduce stress reactions by providing additional support to those who have been affected by a traumatic or emergency incident.</a:t>
            </a:r>
          </a:p>
          <a:p>
            <a:endParaRPr lang="en-US" dirty="0"/>
          </a:p>
          <a:p>
            <a:r>
              <a:rPr lang="en-US" dirty="0"/>
              <a:t>While most people will recover on their own from a traumatic incident, some people may need more intensive or professional support services.</a:t>
            </a:r>
          </a:p>
          <a:p>
            <a:r>
              <a:rPr lang="en-US" dirty="0"/>
              <a:t>The factors that may indicate that someone will need professional help summarized in the “3 Rs” of the severity of the person’s reactions, the risk for extreme trauma due to the impact of the actual event, and the person’s history of coping, and major trauma prior to the event such as the loss of a loved one, major health or financial problems.</a:t>
            </a:r>
          </a:p>
          <a:p>
            <a:endParaRPr lang="en-US" dirty="0"/>
          </a:p>
          <a:p>
            <a:endParaRPr lang="en-US" dirty="0"/>
          </a:p>
        </p:txBody>
      </p:sp>
      <p:sp>
        <p:nvSpPr>
          <p:cNvPr id="4" name="Slide Number Placeholder 3"/>
          <p:cNvSpPr>
            <a:spLocks noGrp="1"/>
          </p:cNvSpPr>
          <p:nvPr>
            <p:ph type="sldNum" sz="quarter" idx="5"/>
          </p:nvPr>
        </p:nvSpPr>
        <p:spPr/>
        <p:txBody>
          <a:bodyPr/>
          <a:lstStyle/>
          <a:p>
            <a:fld id="{04BCBE91-C545-4B6F-B350-F1491E0F88F0}" type="slidenum">
              <a:rPr lang="en-US" smtClean="0"/>
              <a:t>9</a:t>
            </a:fld>
            <a:endParaRPr lang="en-US"/>
          </a:p>
        </p:txBody>
      </p:sp>
      <p:sp>
        <p:nvSpPr>
          <p:cNvPr id="5" name="Date Placeholder 4"/>
          <p:cNvSpPr>
            <a:spLocks noGrp="1"/>
          </p:cNvSpPr>
          <p:nvPr>
            <p:ph type="dt" idx="10"/>
          </p:nvPr>
        </p:nvSpPr>
        <p:spPr/>
        <p:txBody>
          <a:bodyPr/>
          <a:lstStyle/>
          <a:p>
            <a:r>
              <a:rPr lang="en-US" smtClean="0"/>
              <a:t>2/20/2019</a:t>
            </a:r>
            <a:endParaRPr lang="en-US"/>
          </a:p>
        </p:txBody>
      </p:sp>
    </p:spTree>
    <p:extLst>
      <p:ext uri="{BB962C8B-B14F-4D97-AF65-F5344CB8AC3E}">
        <p14:creationId xmlns:p14="http://schemas.microsoft.com/office/powerpoint/2010/main" val="425909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3D56F-7B4E-4923-B33F-F1A1F6B89E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4455D1-FFEE-4C2F-847E-513B1B756C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396729-82E9-4B48-8428-14E4BD951B32}"/>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5" name="Footer Placeholder 4">
            <a:extLst>
              <a:ext uri="{FF2B5EF4-FFF2-40B4-BE49-F238E27FC236}">
                <a16:creationId xmlns:a16="http://schemas.microsoft.com/office/drawing/2014/main" id="{767D535A-775B-40A6-8A17-5EC7399CFC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D83911-F328-4DD4-9648-40B862E597CF}"/>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117351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68246-DD89-45DA-AE15-567B56DC61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641275-E707-4DB7-B916-138BC8E6FA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1B7723-7F70-4D70-9DD4-A233B0F6F1EE}"/>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5" name="Footer Placeholder 4">
            <a:extLst>
              <a:ext uri="{FF2B5EF4-FFF2-40B4-BE49-F238E27FC236}">
                <a16:creationId xmlns:a16="http://schemas.microsoft.com/office/drawing/2014/main" id="{D626F5BB-C97D-4C4B-8688-D648130DFC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106BCD-0CD7-4A78-85D5-10E95A810D77}"/>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247109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105224-4083-4DC3-A809-3D1645C2C1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770E72-03C2-451A-95FB-201EA86A93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7639F0-A8FF-4653-897B-48000759EF8C}"/>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5" name="Footer Placeholder 4">
            <a:extLst>
              <a:ext uri="{FF2B5EF4-FFF2-40B4-BE49-F238E27FC236}">
                <a16:creationId xmlns:a16="http://schemas.microsoft.com/office/drawing/2014/main" id="{8B206B88-32D5-4B47-9FF4-67E9979A9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DCCB3F-6E64-49F1-8C8A-EB6BE4EA0026}"/>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139191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89010-4B57-4EB6-A092-1DF148C0C2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877147-3F4B-4D4E-81F1-75A613DFF3F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82EE48-8505-40FF-A883-6669712F7102}"/>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5" name="Footer Placeholder 4">
            <a:extLst>
              <a:ext uri="{FF2B5EF4-FFF2-40B4-BE49-F238E27FC236}">
                <a16:creationId xmlns:a16="http://schemas.microsoft.com/office/drawing/2014/main" id="{589AD19C-CA70-4F7A-A10C-22FD322582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1469A-70F7-48D1-9F97-1847463C438B}"/>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604441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05A4D-B330-4E26-A7F2-03E0E16B7C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76F8B01-E937-419B-850D-448DFB9135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C52B012-5C9A-4DCA-A42B-2C5BE19E9E53}"/>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5" name="Footer Placeholder 4">
            <a:extLst>
              <a:ext uri="{FF2B5EF4-FFF2-40B4-BE49-F238E27FC236}">
                <a16:creationId xmlns:a16="http://schemas.microsoft.com/office/drawing/2014/main" id="{0AE9C2D4-DBA6-461B-BAC7-2DD8809250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9E0DE7-134E-44B7-8C8F-9DC2E5D2145D}"/>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762408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CECE-3C13-4587-BBF4-25166112C7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3A5316-943E-49BD-B2B4-9D0285942F3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0E3AD7-B1D8-4E1A-8A5C-E16864F4192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C9C536-06D0-4BC5-9116-4935CCBD0715}"/>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6" name="Footer Placeholder 5">
            <a:extLst>
              <a:ext uri="{FF2B5EF4-FFF2-40B4-BE49-F238E27FC236}">
                <a16:creationId xmlns:a16="http://schemas.microsoft.com/office/drawing/2014/main" id="{E36A4B6F-11F4-4AB9-A3C2-9CF2A86BF8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7A31F-D967-4F0D-AD53-A464B278E44F}"/>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2853769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40F83-1B74-4826-8CCA-202B9F9708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CBDB0C-3A48-4E24-948B-007997CD08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E6AF562-2C4B-4B4D-AE81-07B02ADBC9A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A71B85-6F6F-46AF-A4A7-532BA028EA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F95DD38-2EA7-462E-BEE7-DCC88375C2E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4B2990-A9FB-49B1-BD93-21F51E337515}"/>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8" name="Footer Placeholder 7">
            <a:extLst>
              <a:ext uri="{FF2B5EF4-FFF2-40B4-BE49-F238E27FC236}">
                <a16:creationId xmlns:a16="http://schemas.microsoft.com/office/drawing/2014/main" id="{AB3F45F6-0C26-4D56-AE68-A2C9C8DD86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289A66-FAB2-472C-90F9-1A3E7A1E9E67}"/>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4098422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7E21-4552-40D9-8CDB-9737155E5C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F03107-1AD5-441F-AD88-FCE07AAB6219}"/>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4" name="Footer Placeholder 3">
            <a:extLst>
              <a:ext uri="{FF2B5EF4-FFF2-40B4-BE49-F238E27FC236}">
                <a16:creationId xmlns:a16="http://schemas.microsoft.com/office/drawing/2014/main" id="{1C21F156-FF33-4357-9749-3B4F67D505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A0A1D-2748-4C1B-B232-7888C5E46F2E}"/>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4042112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7CD6D4-66FF-4632-B873-29920C990ADF}"/>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3" name="Footer Placeholder 2">
            <a:extLst>
              <a:ext uri="{FF2B5EF4-FFF2-40B4-BE49-F238E27FC236}">
                <a16:creationId xmlns:a16="http://schemas.microsoft.com/office/drawing/2014/main" id="{C87D5AAE-CC28-418F-86FA-2E61C0FA466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5BA2F0-4F95-4807-B613-4B116B7CACE2}"/>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3159422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AC9DE-E292-4928-866F-AFAEB61BE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5EBD2D-8D18-45D8-84FF-5B6A296289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34BE08-AD11-45A5-9AFB-DF27D16847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DAC05-BEFD-43DD-A939-B62C1F97FE86}"/>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6" name="Footer Placeholder 5">
            <a:extLst>
              <a:ext uri="{FF2B5EF4-FFF2-40B4-BE49-F238E27FC236}">
                <a16:creationId xmlns:a16="http://schemas.microsoft.com/office/drawing/2014/main" id="{2E760DEC-CC13-4099-9A4C-1CC6B78B90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052F31-3CB4-4724-BD75-17129A70188D}"/>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330458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21D5E-AB9A-4E1E-8BD6-02D7BF2CFF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2B482B-75A0-430D-A733-53559DBBF9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BC2C73-59AC-4407-B0D4-8E9F2150A7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B31020-8F77-4B20-847C-73FD5E907A1B}"/>
              </a:ext>
            </a:extLst>
          </p:cNvPr>
          <p:cNvSpPr>
            <a:spLocks noGrp="1"/>
          </p:cNvSpPr>
          <p:nvPr>
            <p:ph type="dt" sz="half" idx="10"/>
          </p:nvPr>
        </p:nvSpPr>
        <p:spPr/>
        <p:txBody>
          <a:bodyPr/>
          <a:lstStyle/>
          <a:p>
            <a:fld id="{08EA3223-0968-4EA4-8C39-1AD75712950D}" type="datetimeFigureOut">
              <a:rPr lang="en-US" smtClean="0"/>
              <a:t>1/22/2019</a:t>
            </a:fld>
            <a:endParaRPr lang="en-US"/>
          </a:p>
        </p:txBody>
      </p:sp>
      <p:sp>
        <p:nvSpPr>
          <p:cNvPr id="6" name="Footer Placeholder 5">
            <a:extLst>
              <a:ext uri="{FF2B5EF4-FFF2-40B4-BE49-F238E27FC236}">
                <a16:creationId xmlns:a16="http://schemas.microsoft.com/office/drawing/2014/main" id="{FB5F3CD8-0F09-4A3A-AEA4-8C295FAFB8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AEE1BB-749B-4B46-B3D4-A2556CAA8B57}"/>
              </a:ext>
            </a:extLst>
          </p:cNvPr>
          <p:cNvSpPr>
            <a:spLocks noGrp="1"/>
          </p:cNvSpPr>
          <p:nvPr>
            <p:ph type="sldNum" sz="quarter" idx="12"/>
          </p:nvPr>
        </p:nvSpPr>
        <p:spPr/>
        <p:txBody>
          <a:bodyPr/>
          <a:lstStyle/>
          <a:p>
            <a:fld id="{F1955304-DDF6-4C05-8C44-1B9FF8B7AD9C}" type="slidenum">
              <a:rPr lang="en-US" smtClean="0"/>
              <a:t>‹#›</a:t>
            </a:fld>
            <a:endParaRPr lang="en-US"/>
          </a:p>
        </p:txBody>
      </p:sp>
    </p:spTree>
    <p:extLst>
      <p:ext uri="{BB962C8B-B14F-4D97-AF65-F5344CB8AC3E}">
        <p14:creationId xmlns:p14="http://schemas.microsoft.com/office/powerpoint/2010/main" val="573749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F49E55-6FC4-4583-AFC9-D583F37645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501AC-F23B-424A-A00A-BAF3601C31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9436F-98D4-426B-BDC6-D476C55118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A3223-0968-4EA4-8C39-1AD75712950D}" type="datetimeFigureOut">
              <a:rPr lang="en-US" smtClean="0"/>
              <a:t>1/22/2019</a:t>
            </a:fld>
            <a:endParaRPr lang="en-US"/>
          </a:p>
        </p:txBody>
      </p:sp>
      <p:sp>
        <p:nvSpPr>
          <p:cNvPr id="5" name="Footer Placeholder 4">
            <a:extLst>
              <a:ext uri="{FF2B5EF4-FFF2-40B4-BE49-F238E27FC236}">
                <a16:creationId xmlns:a16="http://schemas.microsoft.com/office/drawing/2014/main" id="{E8862799-3A76-4C64-A876-36DD86E70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F0F1ED-0882-4071-B7B4-33C116E620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55304-DDF6-4C05-8C44-1B9FF8B7AD9C}" type="slidenum">
              <a:rPr lang="en-US" smtClean="0"/>
              <a:t>‹#›</a:t>
            </a:fld>
            <a:endParaRPr lang="en-US"/>
          </a:p>
        </p:txBody>
      </p:sp>
    </p:spTree>
    <p:extLst>
      <p:ext uri="{BB962C8B-B14F-4D97-AF65-F5344CB8AC3E}">
        <p14:creationId xmlns:p14="http://schemas.microsoft.com/office/powerpoint/2010/main" val="2376810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2.sv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6.sv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8.svg"/><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8.svg"/><Relationship Id="rId4" Type="http://schemas.openxmlformats.org/officeDocument/2006/relationships/image" Target="../media/image11.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32.svg"/><Relationship Id="rId4" Type="http://schemas.openxmlformats.org/officeDocument/2006/relationships/image" Target="../media/image19.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hyperlink" Target="https://learn.nctsn.org/course/index.php?categoryid=11"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hyperlink" Target="https://www.class-central.com/course/coursera-psychological-first-aid-2900" TargetMode="External"/><Relationship Id="rId4" Type="http://schemas.openxmlformats.org/officeDocument/2006/relationships/hyperlink" Target="http://www.health.state.mn.us/oep/responsesystems/pfa.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dhcs.ca.gov/individuals/Pages/MHPContactList.aspx"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disasterdistress.samhsa.gov/"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ckesterson@cahf.org" TargetMode="External"/><Relationship Id="rId2" Type="http://schemas.openxmlformats.org/officeDocument/2006/relationships/hyperlink" Target="mailto:jocelynmontgomery@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9AE206-7EBA-4D33-8BC9-9D8158553F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78F940D9-FBFC-467D-9C75-D1868B4F1538}"/>
              </a:ext>
            </a:extLst>
          </p:cNvPr>
          <p:cNvSpPr>
            <a:spLocks noGrp="1"/>
          </p:cNvSpPr>
          <p:nvPr>
            <p:ph type="ctrTitle"/>
          </p:nvPr>
        </p:nvSpPr>
        <p:spPr>
          <a:xfrm>
            <a:off x="838199" y="4525347"/>
            <a:ext cx="6801321" cy="1737360"/>
          </a:xfrm>
        </p:spPr>
        <p:txBody>
          <a:bodyPr anchor="ctr">
            <a:normAutofit/>
          </a:bodyPr>
          <a:lstStyle/>
          <a:p>
            <a:pPr algn="r"/>
            <a:r>
              <a:rPr lang="en-US" dirty="0"/>
              <a:t>PSYCHOLOGICAL FIRST AID</a:t>
            </a:r>
          </a:p>
        </p:txBody>
      </p:sp>
      <p:sp>
        <p:nvSpPr>
          <p:cNvPr id="4" name="Subtitle 3">
            <a:extLst>
              <a:ext uri="{FF2B5EF4-FFF2-40B4-BE49-F238E27FC236}">
                <a16:creationId xmlns:a16="http://schemas.microsoft.com/office/drawing/2014/main" id="{7DEF9CFD-DDC2-4792-85C2-EE0AD4F61336}"/>
              </a:ext>
            </a:extLst>
          </p:cNvPr>
          <p:cNvSpPr>
            <a:spLocks noGrp="1"/>
          </p:cNvSpPr>
          <p:nvPr>
            <p:ph type="subTitle" idx="1"/>
          </p:nvPr>
        </p:nvSpPr>
        <p:spPr>
          <a:xfrm>
            <a:off x="7961258" y="4525347"/>
            <a:ext cx="3258675" cy="1737360"/>
          </a:xfrm>
        </p:spPr>
        <p:txBody>
          <a:bodyPr anchor="ctr">
            <a:normAutofit/>
          </a:bodyPr>
          <a:lstStyle/>
          <a:p>
            <a:pPr algn="l"/>
            <a:r>
              <a:rPr lang="en-US" dirty="0"/>
              <a:t>Getting through trauma together….</a:t>
            </a:r>
          </a:p>
        </p:txBody>
      </p:sp>
      <p:sp>
        <p:nvSpPr>
          <p:cNvPr id="11" name="Oval 10">
            <a:extLst>
              <a:ext uri="{FF2B5EF4-FFF2-40B4-BE49-F238E27FC236}">
                <a16:creationId xmlns:a16="http://schemas.microsoft.com/office/drawing/2014/main" id="{6437D937-A7F1-4011-92B4-328E5BE1B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B672F332-AF08-46C6-94F0-77684310D7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4244EF8-D73A-40E1-BE73-D46E6B4B04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AB84D7E8-4ECB-42D7-ADBF-01689B0F24A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9" name="Straight Connector 18">
            <a:extLst>
              <a:ext uri="{FF2B5EF4-FFF2-40B4-BE49-F238E27FC236}">
                <a16:creationId xmlns:a16="http://schemas.microsoft.com/office/drawing/2014/main" id="{9E8E38ED-369A-44C2-B635-0BED0E48A6E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3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D6892-580B-447B-A67D-0A5F96307DEB}"/>
              </a:ext>
            </a:extLst>
          </p:cNvPr>
          <p:cNvSpPr>
            <a:spLocks noGrp="1"/>
          </p:cNvSpPr>
          <p:nvPr>
            <p:ph type="title"/>
          </p:nvPr>
        </p:nvSpPr>
        <p:spPr>
          <a:xfrm>
            <a:off x="838200" y="365125"/>
            <a:ext cx="10515600" cy="1325563"/>
          </a:xfrm>
        </p:spPr>
        <p:txBody>
          <a:bodyPr>
            <a:normAutofit/>
          </a:bodyPr>
          <a:lstStyle/>
          <a:p>
            <a:pPr algn="ctr"/>
            <a:r>
              <a:rPr lang="en-US" dirty="0"/>
              <a:t>CHILDREN AND ELDERS CAN </a:t>
            </a:r>
            <a:r>
              <a:rPr lang="en-US"/>
              <a:t>BE </a:t>
            </a:r>
            <a:br>
              <a:rPr lang="en-US"/>
            </a:br>
            <a:r>
              <a:rPr lang="en-US"/>
              <a:t>PARTICULARY </a:t>
            </a:r>
            <a:r>
              <a:rPr lang="en-US" dirty="0"/>
              <a:t>SENSITIVE</a:t>
            </a:r>
          </a:p>
        </p:txBody>
      </p:sp>
      <p:graphicFrame>
        <p:nvGraphicFramePr>
          <p:cNvPr id="5" name="Content Placeholder 2">
            <a:extLst>
              <a:ext uri="{FF2B5EF4-FFF2-40B4-BE49-F238E27FC236}">
                <a16:creationId xmlns:a16="http://schemas.microsoft.com/office/drawing/2014/main" id="{C740E27B-C56C-4ED2-B84D-2FF173A26572}"/>
              </a:ext>
            </a:extLst>
          </p:cNvPr>
          <p:cNvGraphicFramePr>
            <a:graphicFrameLocks noGrp="1"/>
          </p:cNvGraphicFramePr>
          <p:nvPr>
            <p:ph idx="1"/>
            <p:extLst>
              <p:ext uri="{D42A27DB-BD31-4B8C-83A1-F6EECF244321}">
                <p14:modId xmlns:p14="http://schemas.microsoft.com/office/powerpoint/2010/main" val="196124730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9786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ABAFD0E-492F-4838-BD5F-892F0F7A1204}"/>
              </a:ext>
            </a:extLst>
          </p:cNvPr>
          <p:cNvSpPr>
            <a:spLocks noGrp="1"/>
          </p:cNvSpPr>
          <p:nvPr>
            <p:ph type="title"/>
          </p:nvPr>
        </p:nvSpPr>
        <p:spPr>
          <a:xfrm>
            <a:off x="6094105" y="802955"/>
            <a:ext cx="4977976" cy="1454051"/>
          </a:xfrm>
        </p:spPr>
        <p:txBody>
          <a:bodyPr>
            <a:normAutofit/>
          </a:bodyPr>
          <a:lstStyle/>
          <a:p>
            <a:r>
              <a:rPr lang="en-US">
                <a:solidFill>
                  <a:srgbClr val="000000"/>
                </a:solidFill>
              </a:rPr>
              <a:t>MODULE 1 QUIZ</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eckmark">
            <a:extLst>
              <a:ext uri="{FF2B5EF4-FFF2-40B4-BE49-F238E27FC236}">
                <a16:creationId xmlns:a16="http://schemas.microsoft.com/office/drawing/2014/main" id="{07C83F69-C774-4AD4-B21C-BE58084608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B2BD6554-E075-43DE-9027-1E09E9612E1D}"/>
              </a:ext>
            </a:extLst>
          </p:cNvPr>
          <p:cNvSpPr>
            <a:spLocks noGrp="1"/>
          </p:cNvSpPr>
          <p:nvPr>
            <p:ph idx="1"/>
          </p:nvPr>
        </p:nvSpPr>
        <p:spPr>
          <a:xfrm>
            <a:off x="6090574" y="2421682"/>
            <a:ext cx="4977578" cy="3639289"/>
          </a:xfrm>
        </p:spPr>
        <p:txBody>
          <a:bodyPr anchor="ctr">
            <a:normAutofit/>
          </a:bodyPr>
          <a:lstStyle/>
          <a:p>
            <a:pPr marL="0" indent="0">
              <a:buNone/>
            </a:pPr>
            <a:r>
              <a:rPr lang="en-US" sz="2000" dirty="0">
                <a:solidFill>
                  <a:srgbClr val="000000"/>
                </a:solidFill>
              </a:rPr>
              <a:t>1. All people are impacted by a disaster, even those that come to the area help others.</a:t>
            </a:r>
          </a:p>
          <a:p>
            <a:endParaRPr lang="en-US" sz="2000" dirty="0">
              <a:solidFill>
                <a:srgbClr val="000000"/>
              </a:solidFill>
            </a:endParaRPr>
          </a:p>
          <a:p>
            <a:pPr lvl="1"/>
            <a:r>
              <a:rPr lang="en-US" sz="2000" dirty="0">
                <a:solidFill>
                  <a:srgbClr val="000000"/>
                </a:solidFill>
              </a:rPr>
              <a:t>True/False</a:t>
            </a:r>
          </a:p>
          <a:p>
            <a:pPr lvl="1"/>
            <a:endParaRPr lang="en-US" sz="2000" dirty="0">
              <a:solidFill>
                <a:srgbClr val="000000"/>
              </a:solidFill>
            </a:endParaRPr>
          </a:p>
          <a:p>
            <a:pPr marL="0" indent="0">
              <a:buNone/>
            </a:pPr>
            <a:r>
              <a:rPr lang="en-US" sz="2000" dirty="0">
                <a:solidFill>
                  <a:srgbClr val="000000"/>
                </a:solidFill>
              </a:rPr>
              <a:t>2. All people need professional mental health services after a disaster experience</a:t>
            </a:r>
          </a:p>
          <a:p>
            <a:endParaRPr lang="en-US" sz="2000" dirty="0">
              <a:solidFill>
                <a:srgbClr val="000000"/>
              </a:solidFill>
            </a:endParaRPr>
          </a:p>
          <a:p>
            <a:pPr lvl="1"/>
            <a:r>
              <a:rPr lang="en-US" sz="2000" dirty="0">
                <a:solidFill>
                  <a:srgbClr val="000000"/>
                </a:solidFill>
              </a:rPr>
              <a:t>True/False</a:t>
            </a:r>
          </a:p>
          <a:p>
            <a:pPr lvl="1"/>
            <a:endParaRPr lang="en-US" sz="2000" dirty="0">
              <a:solidFill>
                <a:srgbClr val="000000"/>
              </a:solidFill>
            </a:endParaRPr>
          </a:p>
          <a:p>
            <a:pPr marL="457200" lvl="1" indent="0">
              <a:buNone/>
            </a:pPr>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2194530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53C6765-07C0-4ACA-9865-1C0CEF53637B}"/>
              </a:ext>
            </a:extLst>
          </p:cNvPr>
          <p:cNvSpPr>
            <a:spLocks noGrp="1"/>
          </p:cNvSpPr>
          <p:nvPr>
            <p:ph type="title"/>
          </p:nvPr>
        </p:nvSpPr>
        <p:spPr>
          <a:xfrm>
            <a:off x="6094105" y="802955"/>
            <a:ext cx="4977976" cy="1454051"/>
          </a:xfrm>
        </p:spPr>
        <p:txBody>
          <a:bodyPr>
            <a:normAutofit/>
          </a:bodyPr>
          <a:lstStyle/>
          <a:p>
            <a:r>
              <a:rPr lang="en-US" dirty="0">
                <a:solidFill>
                  <a:srgbClr val="000000"/>
                </a:solidFill>
              </a:rPr>
              <a:t>MODULE 1 QUIZ (cont.)</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eckmark">
            <a:extLst>
              <a:ext uri="{FF2B5EF4-FFF2-40B4-BE49-F238E27FC236}">
                <a16:creationId xmlns:a16="http://schemas.microsoft.com/office/drawing/2014/main" id="{E4232A09-2A7D-498A-873E-B27058AAF1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455335D8-E2D8-4FDA-872C-D2EFE79ACB66}"/>
              </a:ext>
            </a:extLst>
          </p:cNvPr>
          <p:cNvSpPr>
            <a:spLocks noGrp="1"/>
          </p:cNvSpPr>
          <p:nvPr>
            <p:ph idx="1"/>
          </p:nvPr>
        </p:nvSpPr>
        <p:spPr>
          <a:xfrm>
            <a:off x="5533534" y="2328422"/>
            <a:ext cx="6658466" cy="4416456"/>
          </a:xfrm>
        </p:spPr>
        <p:txBody>
          <a:bodyPr anchor="ctr">
            <a:normAutofit/>
          </a:bodyPr>
          <a:lstStyle/>
          <a:p>
            <a:pPr marL="0" indent="0">
              <a:buNone/>
            </a:pPr>
            <a:r>
              <a:rPr lang="en-US" sz="1600" dirty="0">
                <a:solidFill>
                  <a:srgbClr val="000000"/>
                </a:solidFill>
              </a:rPr>
              <a:t>3. Common reactions after a disaster include:</a:t>
            </a:r>
          </a:p>
          <a:p>
            <a:pPr marL="0" indent="0">
              <a:buNone/>
            </a:pPr>
            <a:r>
              <a:rPr lang="en-US" sz="1600" dirty="0">
                <a:solidFill>
                  <a:srgbClr val="000000"/>
                </a:solidFill>
              </a:rPr>
              <a:t>	a. Feelings of guilt, anger, hopelessness or a loss of control. </a:t>
            </a:r>
          </a:p>
          <a:p>
            <a:pPr marL="0" indent="0">
              <a:buNone/>
            </a:pPr>
            <a:r>
              <a:rPr lang="en-US" sz="1600" dirty="0">
                <a:solidFill>
                  <a:srgbClr val="000000"/>
                </a:solidFill>
              </a:rPr>
              <a:t>	b. Difficulty sleeping, remembering, or paying attention</a:t>
            </a:r>
          </a:p>
          <a:p>
            <a:pPr marL="0" indent="0">
              <a:buNone/>
            </a:pPr>
            <a:r>
              <a:rPr lang="en-US" sz="1600" dirty="0">
                <a:solidFill>
                  <a:srgbClr val="000000"/>
                </a:solidFill>
              </a:rPr>
              <a:t>	c.  Headaches, digestive problems, dizziness, tightness in chest 	</a:t>
            </a:r>
          </a:p>
          <a:p>
            <a:pPr marL="0" indent="0">
              <a:buNone/>
            </a:pPr>
            <a:r>
              <a:rPr lang="en-US" sz="1600" dirty="0">
                <a:solidFill>
                  <a:srgbClr val="000000"/>
                </a:solidFill>
              </a:rPr>
              <a:t>	d. All of the above</a:t>
            </a:r>
          </a:p>
          <a:p>
            <a:pPr marL="0" indent="0">
              <a:buNone/>
            </a:pPr>
            <a:endParaRPr lang="en-US" sz="1600" dirty="0">
              <a:solidFill>
                <a:srgbClr val="000000"/>
              </a:solidFill>
            </a:endParaRPr>
          </a:p>
          <a:p>
            <a:pPr marL="0" indent="0">
              <a:buNone/>
            </a:pPr>
            <a:r>
              <a:rPr lang="en-US" sz="1600" dirty="0">
                <a:solidFill>
                  <a:srgbClr val="000000"/>
                </a:solidFill>
              </a:rPr>
              <a:t>4. What does the “3 Rs” stand for?</a:t>
            </a:r>
          </a:p>
          <a:p>
            <a:pPr marL="0" indent="0">
              <a:buNone/>
            </a:pPr>
            <a:r>
              <a:rPr lang="en-US" sz="1600" dirty="0">
                <a:solidFill>
                  <a:srgbClr val="000000"/>
                </a:solidFill>
              </a:rPr>
              <a:t>	a. Reactions, Risk factors, Resilience factors</a:t>
            </a:r>
          </a:p>
          <a:p>
            <a:pPr marL="0" indent="0">
              <a:buNone/>
            </a:pPr>
            <a:r>
              <a:rPr lang="en-US" sz="1600" dirty="0">
                <a:solidFill>
                  <a:srgbClr val="000000"/>
                </a:solidFill>
              </a:rPr>
              <a:t>	b. Respect, Reassurance, Regular factors</a:t>
            </a:r>
          </a:p>
          <a:p>
            <a:pPr marL="0" indent="0">
              <a:buNone/>
            </a:pPr>
            <a:r>
              <a:rPr lang="en-US" sz="1600" dirty="0">
                <a:solidFill>
                  <a:srgbClr val="000000"/>
                </a:solidFill>
              </a:rPr>
              <a:t>	c. Routine, Respect, Rest factors</a:t>
            </a:r>
          </a:p>
          <a:p>
            <a:pPr marL="0" indent="0">
              <a:buNone/>
            </a:pPr>
            <a:r>
              <a:rPr lang="en-US" sz="1600" dirty="0">
                <a:solidFill>
                  <a:srgbClr val="000000"/>
                </a:solidFill>
              </a:rPr>
              <a:t>	d. None of the above</a:t>
            </a:r>
          </a:p>
          <a:p>
            <a:pPr marL="0" indent="0">
              <a:buNone/>
            </a:pPr>
            <a:endParaRPr lang="en-US" sz="1100" dirty="0">
              <a:solidFill>
                <a:srgbClr val="000000"/>
              </a:solidFill>
            </a:endParaRPr>
          </a:p>
        </p:txBody>
      </p:sp>
    </p:spTree>
    <p:extLst>
      <p:ext uri="{BB962C8B-B14F-4D97-AF65-F5344CB8AC3E}">
        <p14:creationId xmlns:p14="http://schemas.microsoft.com/office/powerpoint/2010/main" val="3081717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59AE206-7EBA-4D33-8BC9-9D8158553F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0175F8D8-B2A0-4536-BBF1-007E426CDEEB}"/>
              </a:ext>
            </a:extLst>
          </p:cNvPr>
          <p:cNvSpPr>
            <a:spLocks noGrp="1"/>
          </p:cNvSpPr>
          <p:nvPr>
            <p:ph type="ctrTitle"/>
          </p:nvPr>
        </p:nvSpPr>
        <p:spPr>
          <a:xfrm>
            <a:off x="838199" y="4525347"/>
            <a:ext cx="6801321" cy="1737360"/>
          </a:xfrm>
        </p:spPr>
        <p:txBody>
          <a:bodyPr anchor="ctr">
            <a:normAutofit/>
          </a:bodyPr>
          <a:lstStyle/>
          <a:p>
            <a:pPr algn="r"/>
            <a:r>
              <a:rPr lang="en-US" dirty="0"/>
              <a:t>PSYCHOLOGICAL FIRST AID</a:t>
            </a:r>
          </a:p>
        </p:txBody>
      </p:sp>
      <p:sp>
        <p:nvSpPr>
          <p:cNvPr id="5" name="Subtitle 4">
            <a:extLst>
              <a:ext uri="{FF2B5EF4-FFF2-40B4-BE49-F238E27FC236}">
                <a16:creationId xmlns:a16="http://schemas.microsoft.com/office/drawing/2014/main" id="{084A1061-E309-4BFC-BCCE-786A816B0E7B}"/>
              </a:ext>
            </a:extLst>
          </p:cNvPr>
          <p:cNvSpPr>
            <a:spLocks noGrp="1"/>
          </p:cNvSpPr>
          <p:nvPr>
            <p:ph type="subTitle" idx="1"/>
          </p:nvPr>
        </p:nvSpPr>
        <p:spPr>
          <a:xfrm>
            <a:off x="7961258" y="4525347"/>
            <a:ext cx="3258675" cy="1737360"/>
          </a:xfrm>
        </p:spPr>
        <p:txBody>
          <a:bodyPr anchor="ctr">
            <a:normAutofit/>
          </a:bodyPr>
          <a:lstStyle/>
          <a:p>
            <a:pPr algn="l"/>
            <a:r>
              <a:rPr lang="en-US" dirty="0"/>
              <a:t>MODULE 2</a:t>
            </a:r>
          </a:p>
        </p:txBody>
      </p:sp>
      <p:sp>
        <p:nvSpPr>
          <p:cNvPr id="12" name="Oval 11">
            <a:extLst>
              <a:ext uri="{FF2B5EF4-FFF2-40B4-BE49-F238E27FC236}">
                <a16:creationId xmlns:a16="http://schemas.microsoft.com/office/drawing/2014/main" id="{6437D937-A7F1-4011-92B4-328E5BE1B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B672F332-AF08-46C6-94F0-77684310D7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34244EF8-D73A-40E1-BE73-D46E6B4B04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AB84D7E8-4ECB-42D7-ADBF-01689B0F24A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9E8E38ED-369A-44C2-B635-0BED0E48A6E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42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8577C-1E73-42BC-A01D-993229B687CD}"/>
              </a:ext>
            </a:extLst>
          </p:cNvPr>
          <p:cNvSpPr>
            <a:spLocks noGrp="1"/>
          </p:cNvSpPr>
          <p:nvPr>
            <p:ph type="title"/>
          </p:nvPr>
        </p:nvSpPr>
        <p:spPr>
          <a:xfrm>
            <a:off x="960100" y="978102"/>
            <a:ext cx="10588434" cy="1062644"/>
          </a:xfrm>
        </p:spPr>
        <p:txBody>
          <a:bodyPr anchor="b">
            <a:normAutofit/>
          </a:bodyPr>
          <a:lstStyle/>
          <a:p>
            <a:r>
              <a:rPr lang="en-US"/>
              <a:t>PSYCHOLOGICAL FIRST AID (PFA)</a:t>
            </a:r>
          </a:p>
        </p:txBody>
      </p:sp>
      <p:cxnSp>
        <p:nvCxnSpPr>
          <p:cNvPr id="26" name="Straight Connector 25">
            <a:extLst>
              <a:ext uri="{FF2B5EF4-FFF2-40B4-BE49-F238E27FC236}">
                <a16:creationId xmlns:a16="http://schemas.microsoft.com/office/drawing/2014/main" id="{39B7FDC9-F0CE-43A7-9F2A-83DD09DC345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7" name="Graphic 6" descr="Medical">
            <a:extLst>
              <a:ext uri="{FF2B5EF4-FFF2-40B4-BE49-F238E27FC236}">
                <a16:creationId xmlns:a16="http://schemas.microsoft.com/office/drawing/2014/main" id="{072C1FCF-3117-4920-943C-545D039733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1333206" y="2811104"/>
            <a:ext cx="2928114" cy="2928114"/>
          </a:xfrm>
          <a:prstGeom prst="rect">
            <a:avLst/>
          </a:prstGeom>
        </p:spPr>
      </p:pic>
      <p:sp>
        <p:nvSpPr>
          <p:cNvPr id="3" name="Content Placeholder 2">
            <a:extLst>
              <a:ext uri="{FF2B5EF4-FFF2-40B4-BE49-F238E27FC236}">
                <a16:creationId xmlns:a16="http://schemas.microsoft.com/office/drawing/2014/main" id="{9F81EE3C-8443-4F9D-ADE8-AB9E55271B08}"/>
              </a:ext>
            </a:extLst>
          </p:cNvPr>
          <p:cNvSpPr>
            <a:spLocks noGrp="1"/>
          </p:cNvSpPr>
          <p:nvPr>
            <p:ph idx="1"/>
          </p:nvPr>
        </p:nvSpPr>
        <p:spPr>
          <a:xfrm>
            <a:off x="4955354" y="2682433"/>
            <a:ext cx="6593180" cy="3972890"/>
          </a:xfrm>
        </p:spPr>
        <p:txBody>
          <a:bodyPr>
            <a:normAutofit/>
          </a:bodyPr>
          <a:lstStyle/>
          <a:p>
            <a:pPr marL="0" indent="0">
              <a:buNone/>
            </a:pPr>
            <a:r>
              <a:rPr lang="en-US" sz="2400" dirty="0"/>
              <a:t>Is an approach that:</a:t>
            </a:r>
          </a:p>
          <a:p>
            <a:pPr marL="0" indent="0">
              <a:buNone/>
            </a:pPr>
            <a:endParaRPr lang="en-US" sz="2400" dirty="0"/>
          </a:p>
          <a:p>
            <a:pPr lvl="1"/>
            <a:r>
              <a:rPr lang="en-US" dirty="0"/>
              <a:t>Eases suffering of disaster survivors: both physical and emotional</a:t>
            </a:r>
          </a:p>
          <a:p>
            <a:pPr lvl="1"/>
            <a:endParaRPr lang="en-US" dirty="0"/>
          </a:p>
          <a:p>
            <a:pPr lvl="1"/>
            <a:r>
              <a:rPr lang="en-US" dirty="0"/>
              <a:t>Improves survivors short term functioning</a:t>
            </a:r>
          </a:p>
          <a:p>
            <a:pPr lvl="1"/>
            <a:endParaRPr lang="en-US" dirty="0"/>
          </a:p>
          <a:p>
            <a:pPr lvl="1"/>
            <a:r>
              <a:rPr lang="en-US" dirty="0"/>
              <a:t>Promotes emotional recovery after a disaster event</a:t>
            </a:r>
          </a:p>
        </p:txBody>
      </p:sp>
    </p:spTree>
    <p:extLst>
      <p:ext uri="{BB962C8B-B14F-4D97-AF65-F5344CB8AC3E}">
        <p14:creationId xmlns:p14="http://schemas.microsoft.com/office/powerpoint/2010/main" val="3577739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9BA0C2E-26F0-407F-B854-51EFEA797855}"/>
              </a:ext>
            </a:extLst>
          </p:cNvPr>
          <p:cNvSpPr>
            <a:spLocks noGrp="1"/>
          </p:cNvSpPr>
          <p:nvPr>
            <p:ph type="title"/>
          </p:nvPr>
        </p:nvSpPr>
        <p:spPr>
          <a:xfrm>
            <a:off x="6094105" y="802955"/>
            <a:ext cx="4977976" cy="1454051"/>
          </a:xfrm>
        </p:spPr>
        <p:txBody>
          <a:bodyPr>
            <a:normAutofit/>
          </a:bodyPr>
          <a:lstStyle/>
          <a:p>
            <a:r>
              <a:rPr lang="en-US">
                <a:solidFill>
                  <a:srgbClr val="000000"/>
                </a:solidFill>
              </a:rPr>
              <a:t>THE GOAL OF PFA </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Sunglasses Face with Solid Fill">
            <a:extLst>
              <a:ext uri="{FF2B5EF4-FFF2-40B4-BE49-F238E27FC236}">
                <a16:creationId xmlns:a16="http://schemas.microsoft.com/office/drawing/2014/main" id="{FBBE01EF-D10A-4EC2-AF7B-CA7F3D6550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66A618CE-743B-46D1-875C-5F56E0F7FFB6}"/>
              </a:ext>
            </a:extLst>
          </p:cNvPr>
          <p:cNvSpPr>
            <a:spLocks noGrp="1"/>
          </p:cNvSpPr>
          <p:nvPr>
            <p:ph idx="1"/>
          </p:nvPr>
        </p:nvSpPr>
        <p:spPr>
          <a:xfrm>
            <a:off x="6090574" y="2421682"/>
            <a:ext cx="4977578" cy="3639289"/>
          </a:xfrm>
        </p:spPr>
        <p:txBody>
          <a:bodyPr anchor="ctr">
            <a:normAutofit fontScale="92500" lnSpcReduction="20000"/>
          </a:bodyPr>
          <a:lstStyle/>
          <a:p>
            <a:pPr marL="0" indent="0">
              <a:buNone/>
            </a:pPr>
            <a:r>
              <a:rPr lang="en-US" sz="2400" dirty="0">
                <a:solidFill>
                  <a:srgbClr val="000000"/>
                </a:solidFill>
              </a:rPr>
              <a:t>Is to promote an environment of:</a:t>
            </a:r>
          </a:p>
          <a:p>
            <a:endParaRPr lang="en-US" sz="2400" dirty="0">
              <a:solidFill>
                <a:srgbClr val="000000"/>
              </a:solidFill>
            </a:endParaRPr>
          </a:p>
          <a:p>
            <a:pPr lvl="1"/>
            <a:r>
              <a:rPr lang="en-US" dirty="0">
                <a:solidFill>
                  <a:srgbClr val="000000"/>
                </a:solidFill>
              </a:rPr>
              <a:t>Safety</a:t>
            </a:r>
          </a:p>
          <a:p>
            <a:pPr lvl="1"/>
            <a:endParaRPr lang="en-US" dirty="0">
              <a:solidFill>
                <a:srgbClr val="000000"/>
              </a:solidFill>
            </a:endParaRPr>
          </a:p>
          <a:p>
            <a:pPr lvl="1"/>
            <a:r>
              <a:rPr lang="en-US" dirty="0">
                <a:solidFill>
                  <a:srgbClr val="000000"/>
                </a:solidFill>
              </a:rPr>
              <a:t>Calm</a:t>
            </a:r>
          </a:p>
          <a:p>
            <a:pPr lvl="1"/>
            <a:endParaRPr lang="en-US" dirty="0">
              <a:solidFill>
                <a:srgbClr val="000000"/>
              </a:solidFill>
            </a:endParaRPr>
          </a:p>
          <a:p>
            <a:pPr lvl="1"/>
            <a:r>
              <a:rPr lang="en-US" dirty="0">
                <a:solidFill>
                  <a:srgbClr val="000000"/>
                </a:solidFill>
              </a:rPr>
              <a:t>Connectiveness</a:t>
            </a:r>
          </a:p>
          <a:p>
            <a:pPr lvl="1"/>
            <a:endParaRPr lang="en-US" dirty="0">
              <a:solidFill>
                <a:srgbClr val="000000"/>
              </a:solidFill>
            </a:endParaRPr>
          </a:p>
          <a:p>
            <a:pPr lvl="1"/>
            <a:r>
              <a:rPr lang="en-US" dirty="0">
                <a:solidFill>
                  <a:srgbClr val="000000"/>
                </a:solidFill>
              </a:rPr>
              <a:t>Self-reliance</a:t>
            </a:r>
          </a:p>
          <a:p>
            <a:pPr lvl="1"/>
            <a:endParaRPr lang="en-US" dirty="0">
              <a:solidFill>
                <a:srgbClr val="000000"/>
              </a:solidFill>
            </a:endParaRPr>
          </a:p>
          <a:p>
            <a:pPr lvl="1"/>
            <a:r>
              <a:rPr lang="en-US" dirty="0">
                <a:solidFill>
                  <a:srgbClr val="000000"/>
                </a:solidFill>
              </a:rPr>
              <a:t>Hope</a:t>
            </a:r>
          </a:p>
        </p:txBody>
      </p:sp>
    </p:spTree>
    <p:extLst>
      <p:ext uri="{BB962C8B-B14F-4D97-AF65-F5344CB8AC3E}">
        <p14:creationId xmlns:p14="http://schemas.microsoft.com/office/powerpoint/2010/main" val="1881763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E7EA586-383F-442B-84B3-68603E077C2E}"/>
              </a:ext>
            </a:extLst>
          </p:cNvPr>
          <p:cNvSpPr>
            <a:spLocks noGrp="1"/>
          </p:cNvSpPr>
          <p:nvPr>
            <p:ph type="title"/>
          </p:nvPr>
        </p:nvSpPr>
        <p:spPr>
          <a:xfrm>
            <a:off x="838200" y="1412488"/>
            <a:ext cx="2899189" cy="4363844"/>
          </a:xfrm>
        </p:spPr>
        <p:txBody>
          <a:bodyPr anchor="t">
            <a:normAutofit/>
          </a:bodyPr>
          <a:lstStyle/>
          <a:p>
            <a:r>
              <a:rPr lang="en-US" sz="4000" dirty="0">
                <a:solidFill>
                  <a:srgbClr val="FFFFFF"/>
                </a:solidFill>
              </a:rPr>
              <a:t>CORE ACTIONS OF PFA</a:t>
            </a:r>
          </a:p>
        </p:txBody>
      </p:sp>
      <p:sp>
        <p:nvSpPr>
          <p:cNvPr id="3" name="Content Placeholder 2">
            <a:extLst>
              <a:ext uri="{FF2B5EF4-FFF2-40B4-BE49-F238E27FC236}">
                <a16:creationId xmlns:a16="http://schemas.microsoft.com/office/drawing/2014/main" id="{E6C1EE93-EBEB-4FAE-93CD-5D68846AF689}"/>
              </a:ext>
            </a:extLst>
          </p:cNvPr>
          <p:cNvSpPr>
            <a:spLocks noGrp="1"/>
          </p:cNvSpPr>
          <p:nvPr>
            <p:ph sz="half" idx="1"/>
          </p:nvPr>
        </p:nvSpPr>
        <p:spPr>
          <a:xfrm>
            <a:off x="4380855" y="1412489"/>
            <a:ext cx="3427283" cy="4363844"/>
          </a:xfrm>
        </p:spPr>
        <p:txBody>
          <a:bodyPr>
            <a:normAutofit/>
          </a:bodyPr>
          <a:lstStyle/>
          <a:p>
            <a:r>
              <a:rPr lang="en-US" sz="2400" dirty="0"/>
              <a:t>Helper self-care</a:t>
            </a:r>
          </a:p>
          <a:p>
            <a:endParaRPr lang="en-US" sz="2400" dirty="0"/>
          </a:p>
          <a:p>
            <a:r>
              <a:rPr lang="en-US" sz="2400" dirty="0"/>
              <a:t>Connect with survivors</a:t>
            </a:r>
          </a:p>
          <a:p>
            <a:endParaRPr lang="en-US" sz="2400" dirty="0"/>
          </a:p>
          <a:p>
            <a:r>
              <a:rPr lang="en-US" sz="2400" dirty="0"/>
              <a:t>Safety and comfort</a:t>
            </a:r>
          </a:p>
          <a:p>
            <a:pPr marL="0" indent="0">
              <a:buNone/>
            </a:pPr>
            <a:endParaRPr lang="en-US" sz="2400" dirty="0"/>
          </a:p>
          <a:p>
            <a:r>
              <a:rPr lang="en-US" sz="2400" dirty="0"/>
              <a:t>Stabilization</a:t>
            </a:r>
          </a:p>
          <a:p>
            <a:endParaRPr lang="en-US" sz="2400" dirty="0"/>
          </a:p>
          <a:p>
            <a:r>
              <a:rPr lang="en-US" sz="2400" dirty="0"/>
              <a:t>Info gathering</a:t>
            </a:r>
          </a:p>
          <a:p>
            <a:endParaRPr lang="en-US" sz="2400" dirty="0"/>
          </a:p>
          <a:p>
            <a:endParaRPr lang="en-US" sz="2400" dirty="0"/>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A8A39A47-851C-4C0A-9C24-18BF1213394C}"/>
              </a:ext>
            </a:extLst>
          </p:cNvPr>
          <p:cNvSpPr>
            <a:spLocks noGrp="1"/>
          </p:cNvSpPr>
          <p:nvPr>
            <p:ph sz="half" idx="2"/>
          </p:nvPr>
        </p:nvSpPr>
        <p:spPr>
          <a:xfrm>
            <a:off x="8451604" y="1412489"/>
            <a:ext cx="3197701" cy="4363844"/>
          </a:xfrm>
        </p:spPr>
        <p:txBody>
          <a:bodyPr>
            <a:normAutofit/>
          </a:bodyPr>
          <a:lstStyle/>
          <a:p>
            <a:r>
              <a:rPr lang="en-US" sz="2400" dirty="0"/>
              <a:t>Offer practical assistance</a:t>
            </a:r>
          </a:p>
          <a:p>
            <a:endParaRPr lang="en-US" sz="2400" dirty="0"/>
          </a:p>
          <a:p>
            <a:r>
              <a:rPr lang="en-US" sz="2400" dirty="0"/>
              <a:t>Connect with social supports</a:t>
            </a:r>
          </a:p>
          <a:p>
            <a:endParaRPr lang="en-US" sz="2400" dirty="0"/>
          </a:p>
          <a:p>
            <a:r>
              <a:rPr lang="en-US" sz="2400" dirty="0"/>
              <a:t>Info on coping</a:t>
            </a:r>
          </a:p>
          <a:p>
            <a:endParaRPr lang="en-US" sz="2400" dirty="0"/>
          </a:p>
          <a:p>
            <a:r>
              <a:rPr lang="en-US" sz="2400" dirty="0"/>
              <a:t>Link to collaborative services</a:t>
            </a:r>
          </a:p>
        </p:txBody>
      </p:sp>
    </p:spTree>
    <p:extLst>
      <p:ext uri="{BB962C8B-B14F-4D97-AF65-F5344CB8AC3E}">
        <p14:creationId xmlns:p14="http://schemas.microsoft.com/office/powerpoint/2010/main" val="300294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2285737-90EE-47DC-AC80-8AE156B119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31" name="Group 30">
            <a:extLst>
              <a:ext uri="{FF2B5EF4-FFF2-40B4-BE49-F238E27FC236}">
                <a16:creationId xmlns:a16="http://schemas.microsoft.com/office/drawing/2014/main" id="{B57BDC17-F1B3-455F-BBF1-680AA1F25C0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32" name="Freeform 6">
              <a:extLst>
                <a:ext uri="{FF2B5EF4-FFF2-40B4-BE49-F238E27FC236}">
                  <a16:creationId xmlns:a16="http://schemas.microsoft.com/office/drawing/2014/main" id="{64E2FA9A-FEF7-4501-B0EB-5E45EDD217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33" name="Freeform 7">
              <a:extLst>
                <a:ext uri="{FF2B5EF4-FFF2-40B4-BE49-F238E27FC236}">
                  <a16:creationId xmlns:a16="http://schemas.microsoft.com/office/drawing/2014/main" id="{BC38192B-B4CB-47D4-A3B1-10010247F1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34" name="Freeform 8">
              <a:extLst>
                <a:ext uri="{FF2B5EF4-FFF2-40B4-BE49-F238E27FC236}">
                  <a16:creationId xmlns:a16="http://schemas.microsoft.com/office/drawing/2014/main" id="{96330E33-E171-4B0F-82B5-AF7230399B5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35" name="Freeform 9">
              <a:extLst>
                <a:ext uri="{FF2B5EF4-FFF2-40B4-BE49-F238E27FC236}">
                  <a16:creationId xmlns:a16="http://schemas.microsoft.com/office/drawing/2014/main" id="{332B1723-69BF-42D7-B757-0FA059E152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6" name="Freeform 10">
              <a:extLst>
                <a:ext uri="{FF2B5EF4-FFF2-40B4-BE49-F238E27FC236}">
                  <a16:creationId xmlns:a16="http://schemas.microsoft.com/office/drawing/2014/main" id="{F115D62D-1E96-48D1-A78D-D370A0BFB9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7" name="Freeform 11">
              <a:extLst>
                <a:ext uri="{FF2B5EF4-FFF2-40B4-BE49-F238E27FC236}">
                  <a16:creationId xmlns:a16="http://schemas.microsoft.com/office/drawing/2014/main" id="{91C2876A-169D-4822-A766-C00578C88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5" name="Title 4">
            <a:extLst>
              <a:ext uri="{FF2B5EF4-FFF2-40B4-BE49-F238E27FC236}">
                <a16:creationId xmlns:a16="http://schemas.microsoft.com/office/drawing/2014/main" id="{74A24820-2F51-4B48-97AE-C399CF0F88B3}"/>
              </a:ext>
            </a:extLst>
          </p:cNvPr>
          <p:cNvSpPr>
            <a:spLocks noGrp="1"/>
          </p:cNvSpPr>
          <p:nvPr>
            <p:ph type="title"/>
          </p:nvPr>
        </p:nvSpPr>
        <p:spPr>
          <a:xfrm>
            <a:off x="535020" y="685800"/>
            <a:ext cx="2780271" cy="5105400"/>
          </a:xfrm>
          <a:prstGeom prst="ellipse">
            <a:avLst/>
          </a:prstGeom>
        </p:spPr>
        <p:txBody>
          <a:bodyPr>
            <a:normAutofit/>
          </a:bodyPr>
          <a:lstStyle/>
          <a:p>
            <a:r>
              <a:rPr lang="en-US" sz="3100">
                <a:solidFill>
                  <a:srgbClr val="FFFFFF"/>
                </a:solidFill>
              </a:rPr>
              <a:t>TAKE CARE OF YOURSELF!</a:t>
            </a:r>
          </a:p>
        </p:txBody>
      </p:sp>
      <p:graphicFrame>
        <p:nvGraphicFramePr>
          <p:cNvPr id="10" name="Content Placeholder 5">
            <a:extLst>
              <a:ext uri="{FF2B5EF4-FFF2-40B4-BE49-F238E27FC236}">
                <a16:creationId xmlns:a16="http://schemas.microsoft.com/office/drawing/2014/main" id="{EE57466C-9974-4331-98FC-41D00CCE8655}"/>
              </a:ext>
            </a:extLst>
          </p:cNvPr>
          <p:cNvGraphicFramePr>
            <a:graphicFrameLocks noGrp="1"/>
          </p:cNvGraphicFramePr>
          <p:nvPr>
            <p:ph idx="1"/>
            <p:extLst>
              <p:ext uri="{D42A27DB-BD31-4B8C-83A1-F6EECF244321}">
                <p14:modId xmlns:p14="http://schemas.microsoft.com/office/powerpoint/2010/main" val="1004646644"/>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5285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CA10E-6C2D-4B9E-A5D7-D4B462A43130}"/>
              </a:ext>
            </a:extLst>
          </p:cNvPr>
          <p:cNvSpPr>
            <a:spLocks noGrp="1"/>
          </p:cNvSpPr>
          <p:nvPr>
            <p:ph type="title"/>
          </p:nvPr>
        </p:nvSpPr>
        <p:spPr>
          <a:xfrm>
            <a:off x="1913468" y="365125"/>
            <a:ext cx="9440332" cy="1325563"/>
          </a:xfrm>
        </p:spPr>
        <p:txBody>
          <a:bodyPr>
            <a:normAutofit/>
          </a:bodyPr>
          <a:lstStyle/>
          <a:p>
            <a:r>
              <a:rPr lang="en-US"/>
              <a:t>MAKE A CONNECTION WITH SURVIVORS</a:t>
            </a:r>
          </a:p>
        </p:txBody>
      </p:sp>
      <p:pic>
        <p:nvPicPr>
          <p:cNvPr id="7" name="Graphic 6" descr="Handshake">
            <a:extLst>
              <a:ext uri="{FF2B5EF4-FFF2-40B4-BE49-F238E27FC236}">
                <a16:creationId xmlns:a16="http://schemas.microsoft.com/office/drawing/2014/main" id="{BE3F08F3-7BA1-407E-9163-FAB4DF12B978}"/>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838200" y="570706"/>
            <a:ext cx="914400" cy="914400"/>
          </a:xfrm>
          <a:prstGeom prst="rect">
            <a:avLst/>
          </a:prstGeom>
        </p:spPr>
      </p:pic>
      <p:sp>
        <p:nvSpPr>
          <p:cNvPr id="3" name="Content Placeholder 2">
            <a:extLst>
              <a:ext uri="{FF2B5EF4-FFF2-40B4-BE49-F238E27FC236}">
                <a16:creationId xmlns:a16="http://schemas.microsoft.com/office/drawing/2014/main" id="{0B0AADCC-24D6-4BDC-9489-0CC53F8025C3}"/>
              </a:ext>
            </a:extLst>
          </p:cNvPr>
          <p:cNvSpPr>
            <a:spLocks noGrp="1"/>
          </p:cNvSpPr>
          <p:nvPr>
            <p:ph idx="1"/>
          </p:nvPr>
        </p:nvSpPr>
        <p:spPr>
          <a:xfrm>
            <a:off x="838200" y="1825625"/>
            <a:ext cx="10515600" cy="4351338"/>
          </a:xfrm>
        </p:spPr>
        <p:txBody>
          <a:bodyPr>
            <a:normAutofit/>
          </a:bodyPr>
          <a:lstStyle/>
          <a:p>
            <a:r>
              <a:rPr lang="en-US" dirty="0"/>
              <a:t>Make the first move</a:t>
            </a:r>
          </a:p>
          <a:p>
            <a:r>
              <a:rPr lang="en-US" dirty="0"/>
              <a:t>Intro self and ask permission to talk</a:t>
            </a:r>
          </a:p>
          <a:p>
            <a:r>
              <a:rPr lang="en-US" dirty="0"/>
              <a:t>Ask about their immediate needs</a:t>
            </a:r>
          </a:p>
          <a:p>
            <a:r>
              <a:rPr lang="en-US" dirty="0"/>
              <a:t>Present with an air of patience, compassion, and calm</a:t>
            </a:r>
          </a:p>
          <a:p>
            <a:r>
              <a:rPr lang="en-US" dirty="0"/>
              <a:t>Respect their privacy by finding a quiet place to talk</a:t>
            </a:r>
          </a:p>
          <a:p>
            <a:r>
              <a:rPr lang="en-US" dirty="0"/>
              <a:t>Don’t approach too closely or touch them if you are not familiar with their cultural background or personal preferences</a:t>
            </a:r>
          </a:p>
          <a:p>
            <a:r>
              <a:rPr lang="en-US" dirty="0"/>
              <a:t>Protect their confidentiality by sharing their info appropriately</a:t>
            </a:r>
          </a:p>
        </p:txBody>
      </p:sp>
    </p:spTree>
    <p:extLst>
      <p:ext uri="{BB962C8B-B14F-4D97-AF65-F5344CB8AC3E}">
        <p14:creationId xmlns:p14="http://schemas.microsoft.com/office/powerpoint/2010/main" val="480343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F0A1E8F-0669-4AA2-9A3A-546092464B0C}"/>
              </a:ext>
            </a:extLst>
          </p:cNvPr>
          <p:cNvSpPr>
            <a:spLocks noGrp="1"/>
          </p:cNvSpPr>
          <p:nvPr>
            <p:ph type="title"/>
          </p:nvPr>
        </p:nvSpPr>
        <p:spPr>
          <a:xfrm>
            <a:off x="640079" y="2053641"/>
            <a:ext cx="3669161" cy="2760098"/>
          </a:xfrm>
        </p:spPr>
        <p:txBody>
          <a:bodyPr>
            <a:normAutofit/>
          </a:bodyPr>
          <a:lstStyle/>
          <a:p>
            <a:r>
              <a:rPr lang="en-US">
                <a:solidFill>
                  <a:srgbClr val="FFFFFF"/>
                </a:solidFill>
              </a:rPr>
              <a:t>OFFER SAFETY AND COMFORT</a:t>
            </a:r>
          </a:p>
        </p:txBody>
      </p:sp>
      <p:sp>
        <p:nvSpPr>
          <p:cNvPr id="3" name="Content Placeholder 2">
            <a:extLst>
              <a:ext uri="{FF2B5EF4-FFF2-40B4-BE49-F238E27FC236}">
                <a16:creationId xmlns:a16="http://schemas.microsoft.com/office/drawing/2014/main" id="{4FCE0AFC-C966-476D-BCFE-84A3EA29518C}"/>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rPr>
              <a:t>Make sure the environment is safe</a:t>
            </a:r>
          </a:p>
          <a:p>
            <a:r>
              <a:rPr lang="en-US" sz="2400" dirty="0">
                <a:solidFill>
                  <a:srgbClr val="000000"/>
                </a:solidFill>
              </a:rPr>
              <a:t>Help survivors meet their basic immediate needs</a:t>
            </a:r>
          </a:p>
          <a:p>
            <a:r>
              <a:rPr lang="en-US" sz="2400" dirty="0">
                <a:solidFill>
                  <a:srgbClr val="000000"/>
                </a:solidFill>
              </a:rPr>
              <a:t>Offer physical comforts (food, water, blanket, bathroom)</a:t>
            </a:r>
          </a:p>
          <a:p>
            <a:r>
              <a:rPr lang="en-US" sz="2400" dirty="0">
                <a:solidFill>
                  <a:srgbClr val="000000"/>
                </a:solidFill>
              </a:rPr>
              <a:t>Ask about their needs for eye glasses, medications, hearing aids</a:t>
            </a:r>
          </a:p>
          <a:p>
            <a:r>
              <a:rPr lang="en-US" sz="2400" dirty="0">
                <a:solidFill>
                  <a:srgbClr val="000000"/>
                </a:solidFill>
              </a:rPr>
              <a:t>Protect them from additional trauma and trauma reminders (sights and sounds of danger, destruction or suffering)</a:t>
            </a:r>
          </a:p>
          <a:p>
            <a:pPr marL="0" indent="0">
              <a:buNone/>
            </a:pPr>
            <a:endParaRPr lang="en-US" sz="2400" dirty="0">
              <a:solidFill>
                <a:srgbClr val="000000"/>
              </a:solidFill>
            </a:endParaRPr>
          </a:p>
        </p:txBody>
      </p:sp>
    </p:spTree>
    <p:extLst>
      <p:ext uri="{BB962C8B-B14F-4D97-AF65-F5344CB8AC3E}">
        <p14:creationId xmlns:p14="http://schemas.microsoft.com/office/powerpoint/2010/main" val="1884481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0BA66CC-A508-4FD4-8769-6939F3E9317D}"/>
              </a:ext>
            </a:extLst>
          </p:cNvPr>
          <p:cNvSpPr>
            <a:spLocks noGrp="1"/>
          </p:cNvSpPr>
          <p:nvPr>
            <p:ph type="title"/>
          </p:nvPr>
        </p:nvSpPr>
        <p:spPr>
          <a:xfrm>
            <a:off x="640079" y="2053641"/>
            <a:ext cx="3669161" cy="2760098"/>
          </a:xfrm>
        </p:spPr>
        <p:txBody>
          <a:bodyPr>
            <a:normAutofit/>
          </a:bodyPr>
          <a:lstStyle/>
          <a:p>
            <a:r>
              <a:rPr lang="en-US">
                <a:solidFill>
                  <a:srgbClr val="FFFFFF"/>
                </a:solidFill>
              </a:rPr>
              <a:t>OBJECTIVES</a:t>
            </a:r>
          </a:p>
        </p:txBody>
      </p:sp>
      <p:sp>
        <p:nvSpPr>
          <p:cNvPr id="3" name="Content Placeholder 2">
            <a:extLst>
              <a:ext uri="{FF2B5EF4-FFF2-40B4-BE49-F238E27FC236}">
                <a16:creationId xmlns:a16="http://schemas.microsoft.com/office/drawing/2014/main" id="{56D214B6-C8C2-4FFB-91E5-117A3AFA1F51}"/>
              </a:ext>
            </a:extLst>
          </p:cNvPr>
          <p:cNvSpPr>
            <a:spLocks noGrp="1"/>
          </p:cNvSpPr>
          <p:nvPr>
            <p:ph idx="1"/>
          </p:nvPr>
        </p:nvSpPr>
        <p:spPr>
          <a:xfrm>
            <a:off x="5970494" y="479612"/>
            <a:ext cx="5426164" cy="6311153"/>
          </a:xfrm>
        </p:spPr>
        <p:txBody>
          <a:bodyPr anchor="ctr">
            <a:normAutofit/>
          </a:bodyPr>
          <a:lstStyle/>
          <a:p>
            <a:r>
              <a:rPr lang="en-US" dirty="0"/>
              <a:t>Understand the psychological impact of disasters and recognize the common reactions in self and others.</a:t>
            </a:r>
          </a:p>
          <a:p>
            <a:endParaRPr lang="en-US" dirty="0"/>
          </a:p>
          <a:p>
            <a:r>
              <a:rPr lang="en-US" dirty="0"/>
              <a:t>Define the goal and core actions of Psychological First Aid (PFA).</a:t>
            </a:r>
          </a:p>
          <a:p>
            <a:pPr marL="0" indent="0">
              <a:buNone/>
            </a:pPr>
            <a:endParaRPr lang="en-US" dirty="0"/>
          </a:p>
          <a:p>
            <a:r>
              <a:rPr lang="en-US" dirty="0"/>
              <a:t>Prepare to provide immediate support to residents and co-workers experiencing disaster-related stress.</a:t>
            </a:r>
          </a:p>
          <a:p>
            <a:pPr marL="0" indent="0">
              <a:buNone/>
            </a:pPr>
            <a:endParaRPr lang="en-US" sz="2400" dirty="0">
              <a:solidFill>
                <a:srgbClr val="000000"/>
              </a:solidFill>
            </a:endParaRPr>
          </a:p>
        </p:txBody>
      </p:sp>
    </p:spTree>
    <p:extLst>
      <p:ext uri="{BB962C8B-B14F-4D97-AF65-F5344CB8AC3E}">
        <p14:creationId xmlns:p14="http://schemas.microsoft.com/office/powerpoint/2010/main" val="1165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6A8F48E-1451-488A-86AF-57D98FB6A2F3}"/>
              </a:ext>
            </a:extLst>
          </p:cNvPr>
          <p:cNvSpPr>
            <a:spLocks noGrp="1"/>
          </p:cNvSpPr>
          <p:nvPr>
            <p:ph type="title"/>
          </p:nvPr>
        </p:nvSpPr>
        <p:spPr>
          <a:xfrm>
            <a:off x="6094105" y="802955"/>
            <a:ext cx="4977976" cy="1454051"/>
          </a:xfrm>
        </p:spPr>
        <p:txBody>
          <a:bodyPr>
            <a:normAutofit/>
          </a:bodyPr>
          <a:lstStyle/>
          <a:p>
            <a:r>
              <a:rPr lang="en-US" sz="3700">
                <a:solidFill>
                  <a:srgbClr val="000000"/>
                </a:solidFill>
              </a:rPr>
              <a:t>SEEK IMMEDIATE PROFESSIONAL HELP IF:</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Warning">
            <a:extLst>
              <a:ext uri="{FF2B5EF4-FFF2-40B4-BE49-F238E27FC236}">
                <a16:creationId xmlns:a16="http://schemas.microsoft.com/office/drawing/2014/main" id="{1E379607-99C5-4C75-A7E4-C4C0265D55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17856F96-1083-45AE-989F-89AE87A94317}"/>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The person states a desire to harm themselves or others</a:t>
            </a:r>
          </a:p>
          <a:p>
            <a:pPr marL="0" indent="0">
              <a:buNone/>
            </a:pPr>
            <a:endParaRPr lang="en-US" sz="2000" dirty="0">
              <a:solidFill>
                <a:srgbClr val="000000"/>
              </a:solidFill>
            </a:endParaRPr>
          </a:p>
          <a:p>
            <a:r>
              <a:rPr lang="en-US" sz="2000" dirty="0">
                <a:solidFill>
                  <a:srgbClr val="000000"/>
                </a:solidFill>
              </a:rPr>
              <a:t>The person shows signs of shock:</a:t>
            </a:r>
          </a:p>
          <a:p>
            <a:pPr lvl="1"/>
            <a:r>
              <a:rPr lang="en-US" sz="2000" dirty="0">
                <a:solidFill>
                  <a:srgbClr val="000000"/>
                </a:solidFill>
              </a:rPr>
              <a:t>Clammy ashen skin</a:t>
            </a:r>
          </a:p>
          <a:p>
            <a:pPr lvl="1"/>
            <a:r>
              <a:rPr lang="en-US" sz="2000" dirty="0">
                <a:solidFill>
                  <a:srgbClr val="000000"/>
                </a:solidFill>
              </a:rPr>
              <a:t>Rapid breathing and pulse</a:t>
            </a:r>
          </a:p>
          <a:p>
            <a:pPr lvl="1"/>
            <a:r>
              <a:rPr lang="en-US" sz="2000" dirty="0">
                <a:solidFill>
                  <a:srgbClr val="000000"/>
                </a:solidFill>
              </a:rPr>
              <a:t>Nausea /vomiting</a:t>
            </a:r>
          </a:p>
          <a:p>
            <a:pPr lvl="1"/>
            <a:r>
              <a:rPr lang="en-US" sz="2000" dirty="0">
                <a:solidFill>
                  <a:srgbClr val="000000"/>
                </a:solidFill>
              </a:rPr>
              <a:t>Faintness, dizziness </a:t>
            </a:r>
          </a:p>
          <a:p>
            <a:pPr lvl="1"/>
            <a:r>
              <a:rPr lang="en-US" sz="2000" dirty="0">
                <a:solidFill>
                  <a:srgbClr val="000000"/>
                </a:solidFill>
              </a:rPr>
              <a:t>Extreme agitation </a:t>
            </a:r>
          </a:p>
        </p:txBody>
      </p:sp>
    </p:spTree>
    <p:extLst>
      <p:ext uri="{BB962C8B-B14F-4D97-AF65-F5344CB8AC3E}">
        <p14:creationId xmlns:p14="http://schemas.microsoft.com/office/powerpoint/2010/main" val="1460033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326D0D-775C-4B6C-9EE7-2575DFD3431F}"/>
              </a:ext>
            </a:extLst>
          </p:cNvPr>
          <p:cNvSpPr>
            <a:spLocks noGrp="1"/>
          </p:cNvSpPr>
          <p:nvPr>
            <p:ph type="title"/>
          </p:nvPr>
        </p:nvSpPr>
        <p:spPr>
          <a:xfrm>
            <a:off x="640079" y="2053641"/>
            <a:ext cx="3669161" cy="2760098"/>
          </a:xfrm>
        </p:spPr>
        <p:txBody>
          <a:bodyPr>
            <a:normAutofit/>
          </a:bodyPr>
          <a:lstStyle/>
          <a:p>
            <a:r>
              <a:rPr lang="en-US">
                <a:solidFill>
                  <a:srgbClr val="FFFFFF"/>
                </a:solidFill>
              </a:rPr>
              <a:t>STABILIZATION</a:t>
            </a:r>
            <a:br>
              <a:rPr lang="en-US">
                <a:solidFill>
                  <a:srgbClr val="FFFFFF"/>
                </a:solidFill>
              </a:rPr>
            </a:br>
            <a:r>
              <a:rPr lang="en-US">
                <a:solidFill>
                  <a:srgbClr val="FFFFFF"/>
                </a:solidFill>
              </a:rPr>
              <a:t>Calm and Orient Survivors</a:t>
            </a:r>
          </a:p>
        </p:txBody>
      </p:sp>
      <p:sp>
        <p:nvSpPr>
          <p:cNvPr id="3" name="Content Placeholder 2">
            <a:extLst>
              <a:ext uri="{FF2B5EF4-FFF2-40B4-BE49-F238E27FC236}">
                <a16:creationId xmlns:a16="http://schemas.microsoft.com/office/drawing/2014/main" id="{B647AF0B-DDC4-428A-B2B0-8656AD7A4F02}"/>
              </a:ext>
            </a:extLst>
          </p:cNvPr>
          <p:cNvSpPr>
            <a:spLocks noGrp="1"/>
          </p:cNvSpPr>
          <p:nvPr>
            <p:ph idx="1"/>
          </p:nvPr>
        </p:nvSpPr>
        <p:spPr>
          <a:xfrm>
            <a:off x="6090574" y="801866"/>
            <a:ext cx="5306084" cy="5230634"/>
          </a:xfrm>
        </p:spPr>
        <p:txBody>
          <a:bodyPr anchor="ctr">
            <a:normAutofit fontScale="92500" lnSpcReduction="10000"/>
          </a:bodyPr>
          <a:lstStyle/>
          <a:p>
            <a:r>
              <a:rPr lang="en-US" sz="2400" dirty="0">
                <a:solidFill>
                  <a:srgbClr val="000000"/>
                </a:solidFill>
              </a:rPr>
              <a:t>Use a calm and soothing voice</a:t>
            </a:r>
          </a:p>
          <a:p>
            <a:endParaRPr lang="en-US" sz="2400" dirty="0">
              <a:solidFill>
                <a:srgbClr val="000000"/>
              </a:solidFill>
            </a:endParaRPr>
          </a:p>
          <a:p>
            <a:r>
              <a:rPr lang="en-US" sz="2400" dirty="0">
                <a:solidFill>
                  <a:srgbClr val="000000"/>
                </a:solidFill>
              </a:rPr>
              <a:t>Give realistic reassurance</a:t>
            </a:r>
          </a:p>
          <a:p>
            <a:pPr lvl="1"/>
            <a:r>
              <a:rPr lang="en-US" sz="2000" dirty="0">
                <a:solidFill>
                  <a:srgbClr val="000000"/>
                </a:solidFill>
              </a:rPr>
              <a:t>What you are feeling is understandable</a:t>
            </a:r>
          </a:p>
          <a:p>
            <a:pPr lvl="1"/>
            <a:r>
              <a:rPr lang="en-US" sz="2000" dirty="0">
                <a:solidFill>
                  <a:srgbClr val="000000"/>
                </a:solidFill>
              </a:rPr>
              <a:t>We are here to help</a:t>
            </a:r>
          </a:p>
          <a:p>
            <a:endParaRPr lang="en-US" sz="2400" dirty="0">
              <a:solidFill>
                <a:srgbClr val="000000"/>
              </a:solidFill>
            </a:endParaRPr>
          </a:p>
          <a:p>
            <a:r>
              <a:rPr lang="en-US" sz="2400" dirty="0">
                <a:solidFill>
                  <a:srgbClr val="000000"/>
                </a:solidFill>
              </a:rPr>
              <a:t>Calming techniques include:</a:t>
            </a:r>
          </a:p>
          <a:p>
            <a:pPr lvl="1"/>
            <a:r>
              <a:rPr lang="en-US" sz="2000" dirty="0">
                <a:solidFill>
                  <a:srgbClr val="000000"/>
                </a:solidFill>
              </a:rPr>
              <a:t>Cool washcloth to forehead</a:t>
            </a:r>
          </a:p>
          <a:p>
            <a:pPr lvl="1"/>
            <a:r>
              <a:rPr lang="en-US" sz="2000" dirty="0">
                <a:solidFill>
                  <a:srgbClr val="000000"/>
                </a:solidFill>
              </a:rPr>
              <a:t>Stretching, head roll</a:t>
            </a:r>
          </a:p>
          <a:p>
            <a:pPr lvl="1"/>
            <a:r>
              <a:rPr lang="en-US" sz="2000" dirty="0">
                <a:solidFill>
                  <a:srgbClr val="000000"/>
                </a:solidFill>
              </a:rPr>
              <a:t>Clench and release fists</a:t>
            </a:r>
          </a:p>
          <a:p>
            <a:pPr lvl="1"/>
            <a:r>
              <a:rPr lang="en-US" sz="2000" dirty="0">
                <a:solidFill>
                  <a:srgbClr val="000000"/>
                </a:solidFill>
              </a:rPr>
              <a:t>Focus on slow deep breaths</a:t>
            </a:r>
          </a:p>
          <a:p>
            <a:pPr lvl="1"/>
            <a:endParaRPr lang="en-US" dirty="0">
              <a:solidFill>
                <a:srgbClr val="000000"/>
              </a:solidFill>
            </a:endParaRPr>
          </a:p>
          <a:p>
            <a:r>
              <a:rPr lang="en-US" sz="2400" dirty="0">
                <a:solidFill>
                  <a:srgbClr val="000000"/>
                </a:solidFill>
              </a:rPr>
              <a:t>Provide repeated, simple and accurate information</a:t>
            </a:r>
          </a:p>
          <a:p>
            <a:pPr lvl="1"/>
            <a:r>
              <a:rPr lang="en-US" sz="2000" dirty="0">
                <a:solidFill>
                  <a:srgbClr val="000000"/>
                </a:solidFill>
              </a:rPr>
              <a:t>Rumors and the unknown increase stress</a:t>
            </a:r>
          </a:p>
          <a:p>
            <a:endParaRPr lang="en-US" sz="2400" dirty="0">
              <a:solidFill>
                <a:srgbClr val="000000"/>
              </a:solidFill>
            </a:endParaRPr>
          </a:p>
        </p:txBody>
      </p:sp>
    </p:spTree>
    <p:extLst>
      <p:ext uri="{BB962C8B-B14F-4D97-AF65-F5344CB8AC3E}">
        <p14:creationId xmlns:p14="http://schemas.microsoft.com/office/powerpoint/2010/main" val="2183744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1754EE17-FB7E-4DB9-9CAB-018B0912ABED}"/>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INFORMATION GATHERING</a:t>
            </a:r>
          </a:p>
        </p:txBody>
      </p:sp>
      <p:sp>
        <p:nvSpPr>
          <p:cNvPr id="3" name="Content Placeholder 2">
            <a:extLst>
              <a:ext uri="{FF2B5EF4-FFF2-40B4-BE49-F238E27FC236}">
                <a16:creationId xmlns:a16="http://schemas.microsoft.com/office/drawing/2014/main" id="{321C93E4-3C76-45CB-BC8E-894D2822BB4D}"/>
              </a:ext>
            </a:extLst>
          </p:cNvPr>
          <p:cNvSpPr>
            <a:spLocks noGrp="1"/>
          </p:cNvSpPr>
          <p:nvPr>
            <p:ph idx="1"/>
          </p:nvPr>
        </p:nvSpPr>
        <p:spPr>
          <a:xfrm>
            <a:off x="5120640" y="804671"/>
            <a:ext cx="6281928" cy="5746957"/>
          </a:xfrm>
        </p:spPr>
        <p:txBody>
          <a:bodyPr anchor="ctr">
            <a:normAutofit/>
          </a:bodyPr>
          <a:lstStyle/>
          <a:p>
            <a:r>
              <a:rPr lang="en-US" sz="2000" dirty="0"/>
              <a:t>Gather information for identification of their needs</a:t>
            </a:r>
          </a:p>
          <a:p>
            <a:endParaRPr lang="en-US" sz="2000" dirty="0"/>
          </a:p>
          <a:p>
            <a:r>
              <a:rPr lang="en-US" sz="2000" dirty="0"/>
              <a:t>Find out the nature and severity of the disaster </a:t>
            </a:r>
          </a:p>
          <a:p>
            <a:pPr lvl="1"/>
            <a:r>
              <a:rPr lang="en-US" sz="1600" dirty="0"/>
              <a:t>Those that have been injured or witnessed injury or death are at greater risk for a severe and prolonged distress reaction</a:t>
            </a:r>
          </a:p>
          <a:p>
            <a:endParaRPr lang="en-US" sz="2000" dirty="0"/>
          </a:p>
          <a:p>
            <a:r>
              <a:rPr lang="en-US" sz="2000" dirty="0"/>
              <a:t>Ask “What are your immediate concerns?</a:t>
            </a:r>
          </a:p>
          <a:p>
            <a:endParaRPr lang="en-US" sz="2000" dirty="0"/>
          </a:p>
          <a:p>
            <a:r>
              <a:rPr lang="en-US" sz="2000" dirty="0"/>
              <a:t>Listen carefully to identify their physical, medical, emotional needs</a:t>
            </a:r>
          </a:p>
          <a:p>
            <a:endParaRPr lang="en-US" sz="2000" dirty="0"/>
          </a:p>
        </p:txBody>
      </p:sp>
    </p:spTree>
    <p:extLst>
      <p:ext uri="{BB962C8B-B14F-4D97-AF65-F5344CB8AC3E}">
        <p14:creationId xmlns:p14="http://schemas.microsoft.com/office/powerpoint/2010/main" val="3902165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84C2F65-95D3-4456-A8E3-4A2887C8343E}"/>
              </a:ext>
            </a:extLst>
          </p:cNvPr>
          <p:cNvSpPr>
            <a:spLocks noGrp="1"/>
          </p:cNvSpPr>
          <p:nvPr>
            <p:ph type="title"/>
          </p:nvPr>
        </p:nvSpPr>
        <p:spPr>
          <a:xfrm>
            <a:off x="6094105" y="802955"/>
            <a:ext cx="4977976" cy="1454051"/>
          </a:xfrm>
        </p:spPr>
        <p:txBody>
          <a:bodyPr>
            <a:normAutofit/>
          </a:bodyPr>
          <a:lstStyle/>
          <a:p>
            <a:r>
              <a:rPr lang="en-US">
                <a:solidFill>
                  <a:srgbClr val="000000"/>
                </a:solidFill>
              </a:rPr>
              <a:t>INFO GATHERING (Cont.)</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at">
            <a:extLst>
              <a:ext uri="{FF2B5EF4-FFF2-40B4-BE49-F238E27FC236}">
                <a16:creationId xmlns:a16="http://schemas.microsoft.com/office/drawing/2014/main" id="{65FF71F5-51BA-4451-8723-8FEE8D4AE4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ADC17280-958A-42AE-B7C5-D26F2DA56983}"/>
              </a:ext>
            </a:extLst>
          </p:cNvPr>
          <p:cNvSpPr>
            <a:spLocks noGrp="1"/>
          </p:cNvSpPr>
          <p:nvPr>
            <p:ph idx="1"/>
          </p:nvPr>
        </p:nvSpPr>
        <p:spPr>
          <a:xfrm>
            <a:off x="6090574" y="2421682"/>
            <a:ext cx="4977578" cy="3639289"/>
          </a:xfrm>
        </p:spPr>
        <p:txBody>
          <a:bodyPr anchor="ctr">
            <a:normAutofit/>
          </a:bodyPr>
          <a:lstStyle/>
          <a:p>
            <a:r>
              <a:rPr lang="en-US" sz="1900" dirty="0">
                <a:solidFill>
                  <a:srgbClr val="000000"/>
                </a:solidFill>
              </a:rPr>
              <a:t>Don’t give simple reassurances like “Everything will be ok”</a:t>
            </a:r>
          </a:p>
          <a:p>
            <a:endParaRPr lang="en-US" sz="1900" dirty="0">
              <a:solidFill>
                <a:srgbClr val="000000"/>
              </a:solidFill>
            </a:endParaRPr>
          </a:p>
          <a:p>
            <a:r>
              <a:rPr lang="en-US" sz="1900" dirty="0">
                <a:solidFill>
                  <a:srgbClr val="000000"/>
                </a:solidFill>
              </a:rPr>
              <a:t>Listen in a patient and caring way</a:t>
            </a:r>
          </a:p>
          <a:p>
            <a:endParaRPr lang="en-US" sz="1900" dirty="0">
              <a:solidFill>
                <a:srgbClr val="000000"/>
              </a:solidFill>
            </a:endParaRPr>
          </a:p>
          <a:p>
            <a:r>
              <a:rPr lang="en-US" sz="1900" dirty="0">
                <a:solidFill>
                  <a:srgbClr val="000000"/>
                </a:solidFill>
              </a:rPr>
              <a:t>Don’t pry or force people to share their stories</a:t>
            </a:r>
          </a:p>
          <a:p>
            <a:pPr lvl="1"/>
            <a:r>
              <a:rPr lang="en-US" sz="1900" dirty="0">
                <a:solidFill>
                  <a:srgbClr val="000000"/>
                </a:solidFill>
              </a:rPr>
              <a:t>Some people want to talk and some don’t</a:t>
            </a:r>
          </a:p>
          <a:p>
            <a:pPr lvl="1"/>
            <a:r>
              <a:rPr lang="en-US" sz="1900" dirty="0">
                <a:solidFill>
                  <a:srgbClr val="000000"/>
                </a:solidFill>
              </a:rPr>
              <a:t>Be patient, and come back a little later if the survivor is not ready to talk</a:t>
            </a:r>
          </a:p>
          <a:p>
            <a:endParaRPr lang="en-US" sz="1900" dirty="0">
              <a:solidFill>
                <a:srgbClr val="000000"/>
              </a:solidFill>
            </a:endParaRPr>
          </a:p>
        </p:txBody>
      </p:sp>
    </p:spTree>
    <p:extLst>
      <p:ext uri="{BB962C8B-B14F-4D97-AF65-F5344CB8AC3E}">
        <p14:creationId xmlns:p14="http://schemas.microsoft.com/office/powerpoint/2010/main" val="1779441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E731578-9C5A-4FBB-9D11-DDC7A89057B6}"/>
              </a:ext>
            </a:extLst>
          </p:cNvPr>
          <p:cNvSpPr>
            <a:spLocks noGrp="1"/>
          </p:cNvSpPr>
          <p:nvPr>
            <p:ph type="title"/>
          </p:nvPr>
        </p:nvSpPr>
        <p:spPr>
          <a:xfrm>
            <a:off x="640079" y="2053641"/>
            <a:ext cx="3669161" cy="2760098"/>
          </a:xfrm>
        </p:spPr>
        <p:txBody>
          <a:bodyPr>
            <a:normAutofit/>
          </a:bodyPr>
          <a:lstStyle/>
          <a:p>
            <a:r>
              <a:rPr lang="en-US">
                <a:solidFill>
                  <a:srgbClr val="FFFFFF"/>
                </a:solidFill>
              </a:rPr>
              <a:t>OFFER PRACTICAL ASSISTANCE</a:t>
            </a:r>
          </a:p>
        </p:txBody>
      </p:sp>
      <p:sp>
        <p:nvSpPr>
          <p:cNvPr id="3" name="Content Placeholder 2">
            <a:extLst>
              <a:ext uri="{FF2B5EF4-FFF2-40B4-BE49-F238E27FC236}">
                <a16:creationId xmlns:a16="http://schemas.microsoft.com/office/drawing/2014/main" id="{18989033-BCD0-4A95-B9E4-2800D3BA92CB}"/>
              </a:ext>
            </a:extLst>
          </p:cNvPr>
          <p:cNvSpPr>
            <a:spLocks noGrp="1"/>
          </p:cNvSpPr>
          <p:nvPr>
            <p:ph idx="1"/>
          </p:nvPr>
        </p:nvSpPr>
        <p:spPr>
          <a:xfrm>
            <a:off x="6090574" y="801866"/>
            <a:ext cx="5306084" cy="5230634"/>
          </a:xfrm>
        </p:spPr>
        <p:txBody>
          <a:bodyPr anchor="ctr">
            <a:normAutofit/>
          </a:bodyPr>
          <a:lstStyle/>
          <a:p>
            <a:r>
              <a:rPr lang="en-US" sz="2000" dirty="0">
                <a:solidFill>
                  <a:srgbClr val="000000"/>
                </a:solidFill>
              </a:rPr>
              <a:t>Meet immediate physical needs if possible</a:t>
            </a:r>
          </a:p>
          <a:p>
            <a:r>
              <a:rPr lang="en-US" sz="2000" dirty="0">
                <a:solidFill>
                  <a:srgbClr val="000000"/>
                </a:solidFill>
              </a:rPr>
              <a:t>Clarify what they have told you about their needs and concerns</a:t>
            </a:r>
          </a:p>
          <a:p>
            <a:pPr lvl="1"/>
            <a:r>
              <a:rPr lang="en-US" sz="2000" dirty="0">
                <a:solidFill>
                  <a:srgbClr val="000000"/>
                </a:solidFill>
              </a:rPr>
              <a:t>“So I heard you say that you are most worried about….”</a:t>
            </a:r>
          </a:p>
          <a:p>
            <a:r>
              <a:rPr lang="en-US" sz="2000" dirty="0">
                <a:solidFill>
                  <a:srgbClr val="000000"/>
                </a:solidFill>
              </a:rPr>
              <a:t>Help them problem solve and develop an action plan for next steps</a:t>
            </a:r>
          </a:p>
          <a:p>
            <a:r>
              <a:rPr lang="en-US" sz="2000" dirty="0">
                <a:solidFill>
                  <a:srgbClr val="000000"/>
                </a:solidFill>
              </a:rPr>
              <a:t>Assist them in accomplishing those steps by:</a:t>
            </a:r>
          </a:p>
          <a:p>
            <a:pPr lvl="1"/>
            <a:r>
              <a:rPr lang="en-US" sz="2000" dirty="0">
                <a:solidFill>
                  <a:srgbClr val="000000"/>
                </a:solidFill>
              </a:rPr>
              <a:t>Connecting them with internal or external resources</a:t>
            </a:r>
          </a:p>
          <a:p>
            <a:pPr lvl="1"/>
            <a:r>
              <a:rPr lang="en-US" sz="2000" dirty="0">
                <a:solidFill>
                  <a:srgbClr val="000000"/>
                </a:solidFill>
              </a:rPr>
              <a:t>Communicating their needs to appropriate members of your team or community</a:t>
            </a:r>
          </a:p>
          <a:p>
            <a:endParaRPr lang="en-US" sz="2000" dirty="0">
              <a:solidFill>
                <a:srgbClr val="000000"/>
              </a:solidFill>
            </a:endParaRPr>
          </a:p>
        </p:txBody>
      </p:sp>
    </p:spTree>
    <p:extLst>
      <p:ext uri="{BB962C8B-B14F-4D97-AF65-F5344CB8AC3E}">
        <p14:creationId xmlns:p14="http://schemas.microsoft.com/office/powerpoint/2010/main" val="4190697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B0E1CFD-AB1D-4C6B-A934-58D751039AC5}"/>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CONNECTION WITH SOCIAL SUPPORTS</a:t>
            </a:r>
          </a:p>
        </p:txBody>
      </p:sp>
      <p:sp>
        <p:nvSpPr>
          <p:cNvPr id="3" name="Content Placeholder 2">
            <a:extLst>
              <a:ext uri="{FF2B5EF4-FFF2-40B4-BE49-F238E27FC236}">
                <a16:creationId xmlns:a16="http://schemas.microsoft.com/office/drawing/2014/main" id="{3685E910-5E2E-445A-B191-746C3962C678}"/>
              </a:ext>
            </a:extLst>
          </p:cNvPr>
          <p:cNvSpPr>
            <a:spLocks noGrp="1"/>
          </p:cNvSpPr>
          <p:nvPr>
            <p:ph idx="1"/>
          </p:nvPr>
        </p:nvSpPr>
        <p:spPr>
          <a:xfrm>
            <a:off x="1179226" y="3092970"/>
            <a:ext cx="9833548" cy="2693976"/>
          </a:xfrm>
        </p:spPr>
        <p:txBody>
          <a:bodyPr>
            <a:normAutofit/>
          </a:bodyPr>
          <a:lstStyle/>
          <a:p>
            <a:r>
              <a:rPr lang="en-US" sz="2000" dirty="0">
                <a:solidFill>
                  <a:srgbClr val="000000"/>
                </a:solidFill>
              </a:rPr>
              <a:t>Very important to recovery</a:t>
            </a:r>
          </a:p>
          <a:p>
            <a:r>
              <a:rPr lang="en-US" sz="2000" dirty="0">
                <a:solidFill>
                  <a:srgbClr val="000000"/>
                </a:solidFill>
              </a:rPr>
              <a:t>Help survivors contact their family, friends, clergy</a:t>
            </a:r>
          </a:p>
          <a:p>
            <a:r>
              <a:rPr lang="en-US" sz="2000" dirty="0">
                <a:solidFill>
                  <a:srgbClr val="000000"/>
                </a:solidFill>
              </a:rPr>
              <a:t>Sometimes they are reluctant to reach out to loved ones</a:t>
            </a:r>
          </a:p>
          <a:p>
            <a:pPr lvl="1"/>
            <a:r>
              <a:rPr lang="en-US" sz="2000" dirty="0">
                <a:solidFill>
                  <a:srgbClr val="000000"/>
                </a:solidFill>
              </a:rPr>
              <a:t>Don’t want to be a burden</a:t>
            </a:r>
          </a:p>
          <a:p>
            <a:pPr lvl="1"/>
            <a:r>
              <a:rPr lang="en-US" sz="2000" dirty="0">
                <a:solidFill>
                  <a:srgbClr val="000000"/>
                </a:solidFill>
              </a:rPr>
              <a:t>Embarrassed or feel guilty about needing help</a:t>
            </a:r>
          </a:p>
          <a:p>
            <a:r>
              <a:rPr lang="en-US" sz="2000" dirty="0">
                <a:solidFill>
                  <a:srgbClr val="000000"/>
                </a:solidFill>
              </a:rPr>
              <a:t>Help them to work through these concerns</a:t>
            </a:r>
          </a:p>
          <a:p>
            <a:r>
              <a:rPr lang="en-US" sz="2000" dirty="0">
                <a:solidFill>
                  <a:srgbClr val="000000"/>
                </a:solidFill>
              </a:rPr>
              <a:t>Assist them to contact a support person they trust when they are ready</a:t>
            </a:r>
          </a:p>
        </p:txBody>
      </p:sp>
    </p:spTree>
    <p:extLst>
      <p:ext uri="{BB962C8B-B14F-4D97-AF65-F5344CB8AC3E}">
        <p14:creationId xmlns:p14="http://schemas.microsoft.com/office/powerpoint/2010/main" val="2052984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217BE31F-A129-45DD-8071-A63EC47D943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7" name="Group 16">
            <a:extLst>
              <a:ext uri="{FF2B5EF4-FFF2-40B4-BE49-F238E27FC236}">
                <a16:creationId xmlns:a16="http://schemas.microsoft.com/office/drawing/2014/main" id="{7CA163AC-F477-454A-9FB4-81324C004BEF}"/>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8" name="Freeform 5">
              <a:extLst>
                <a:ext uri="{FF2B5EF4-FFF2-40B4-BE49-F238E27FC236}">
                  <a16:creationId xmlns:a16="http://schemas.microsoft.com/office/drawing/2014/main" id="{609D7097-03A6-4239-A2E0-784E82C2364D}"/>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6">
              <a:extLst>
                <a:ext uri="{FF2B5EF4-FFF2-40B4-BE49-F238E27FC236}">
                  <a16:creationId xmlns:a16="http://schemas.microsoft.com/office/drawing/2014/main" id="{813887E5-2F5F-4C9D-92F5-F80D937A8D4B}"/>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7">
              <a:extLst>
                <a:ext uri="{FF2B5EF4-FFF2-40B4-BE49-F238E27FC236}">
                  <a16:creationId xmlns:a16="http://schemas.microsoft.com/office/drawing/2014/main" id="{57A4F98D-BAD2-4F7F-93D3-FD86C479A9E1}"/>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8">
              <a:extLst>
                <a:ext uri="{FF2B5EF4-FFF2-40B4-BE49-F238E27FC236}">
                  <a16:creationId xmlns:a16="http://schemas.microsoft.com/office/drawing/2014/main" id="{FBA2120E-6E1E-4A2B-9CD8-94C39AD806F3}"/>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9">
              <a:extLst>
                <a:ext uri="{FF2B5EF4-FFF2-40B4-BE49-F238E27FC236}">
                  <a16:creationId xmlns:a16="http://schemas.microsoft.com/office/drawing/2014/main" id="{264DA4AC-C3A7-46CE-96BA-018B8FCFEFD3}"/>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Freeform 10">
              <a:extLst>
                <a:ext uri="{FF2B5EF4-FFF2-40B4-BE49-F238E27FC236}">
                  <a16:creationId xmlns:a16="http://schemas.microsoft.com/office/drawing/2014/main" id="{A73A5202-BD67-46B2-9FAB-C1B28AB424B1}"/>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Freeform 11">
              <a:extLst>
                <a:ext uri="{FF2B5EF4-FFF2-40B4-BE49-F238E27FC236}">
                  <a16:creationId xmlns:a16="http://schemas.microsoft.com/office/drawing/2014/main" id="{01E70EE5-EE26-44BD-A18E-777A1A3D5237}"/>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5" name="Freeform 12">
              <a:extLst>
                <a:ext uri="{FF2B5EF4-FFF2-40B4-BE49-F238E27FC236}">
                  <a16:creationId xmlns:a16="http://schemas.microsoft.com/office/drawing/2014/main" id="{504A980C-59CB-46F2-A571-87612CDD2249}"/>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6" name="Freeform 13">
              <a:extLst>
                <a:ext uri="{FF2B5EF4-FFF2-40B4-BE49-F238E27FC236}">
                  <a16:creationId xmlns:a16="http://schemas.microsoft.com/office/drawing/2014/main" id="{B353B73E-7D3C-4184-87FD-295B6B341221}"/>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7" name="Freeform 14">
              <a:extLst>
                <a:ext uri="{FF2B5EF4-FFF2-40B4-BE49-F238E27FC236}">
                  <a16:creationId xmlns:a16="http://schemas.microsoft.com/office/drawing/2014/main" id="{2EF8F173-9834-4DD9-B995-3F8DAAAE7BF3}"/>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Freeform 15">
              <a:extLst>
                <a:ext uri="{FF2B5EF4-FFF2-40B4-BE49-F238E27FC236}">
                  <a16:creationId xmlns:a16="http://schemas.microsoft.com/office/drawing/2014/main" id="{8A9567B5-6E50-4B28-8AC5-CDC159A8977A}"/>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9" name="Freeform 16">
              <a:extLst>
                <a:ext uri="{FF2B5EF4-FFF2-40B4-BE49-F238E27FC236}">
                  <a16:creationId xmlns:a16="http://schemas.microsoft.com/office/drawing/2014/main" id="{F98F9214-A978-485D-814B-5FE3EC570B38}"/>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17">
              <a:extLst>
                <a:ext uri="{FF2B5EF4-FFF2-40B4-BE49-F238E27FC236}">
                  <a16:creationId xmlns:a16="http://schemas.microsoft.com/office/drawing/2014/main" id="{80A8AB3C-056D-4907-ACF6-ABD5BA9052E7}"/>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18">
              <a:extLst>
                <a:ext uri="{FF2B5EF4-FFF2-40B4-BE49-F238E27FC236}">
                  <a16:creationId xmlns:a16="http://schemas.microsoft.com/office/drawing/2014/main" id="{CF51BEC3-1414-4B86-B1E1-0051FF18199F}"/>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19">
              <a:extLst>
                <a:ext uri="{FF2B5EF4-FFF2-40B4-BE49-F238E27FC236}">
                  <a16:creationId xmlns:a16="http://schemas.microsoft.com/office/drawing/2014/main" id="{F69D94F0-358D-4931-B5CA-5A223180DE93}"/>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20">
              <a:extLst>
                <a:ext uri="{FF2B5EF4-FFF2-40B4-BE49-F238E27FC236}">
                  <a16:creationId xmlns:a16="http://schemas.microsoft.com/office/drawing/2014/main" id="{5CFB12DB-F2CC-466C-828B-009EA7B57BF3}"/>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Freeform 21">
              <a:extLst>
                <a:ext uri="{FF2B5EF4-FFF2-40B4-BE49-F238E27FC236}">
                  <a16:creationId xmlns:a16="http://schemas.microsoft.com/office/drawing/2014/main" id="{43D8F6E9-0540-4297-A310-D7C9FA65A099}"/>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Freeform 22">
              <a:extLst>
                <a:ext uri="{FF2B5EF4-FFF2-40B4-BE49-F238E27FC236}">
                  <a16:creationId xmlns:a16="http://schemas.microsoft.com/office/drawing/2014/main" id="{077E47D8-A4D7-46C2-9EF0-AF1C777C286A}"/>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Freeform 23">
              <a:extLst>
                <a:ext uri="{FF2B5EF4-FFF2-40B4-BE49-F238E27FC236}">
                  <a16:creationId xmlns:a16="http://schemas.microsoft.com/office/drawing/2014/main" id="{F1D21ED2-F5A9-4411-934F-B972429F4C9F}"/>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Freeform 24">
              <a:extLst>
                <a:ext uri="{FF2B5EF4-FFF2-40B4-BE49-F238E27FC236}">
                  <a16:creationId xmlns:a16="http://schemas.microsoft.com/office/drawing/2014/main" id="{E2EDE38A-AE13-4408-9B8B-EE6F62C9102D}"/>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Freeform 25">
              <a:extLst>
                <a:ext uri="{FF2B5EF4-FFF2-40B4-BE49-F238E27FC236}">
                  <a16:creationId xmlns:a16="http://schemas.microsoft.com/office/drawing/2014/main" id="{3630CEB6-A7D8-45A1-AC44-147C2AF13071}"/>
                </a:ext>
                <a:ext uri="{C183D7F6-B498-43B3-948B-1728B52AA6E4}">
                  <adec:decorative xmlns=""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40" name="Group 39">
            <a:extLst>
              <a:ext uri="{FF2B5EF4-FFF2-40B4-BE49-F238E27FC236}">
                <a16:creationId xmlns:a16="http://schemas.microsoft.com/office/drawing/2014/main" id="{83118EC2-A2C7-4CDB-887C-21E0B0C437D1}"/>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1" name="Rectangle 40">
              <a:extLst>
                <a:ext uri="{FF2B5EF4-FFF2-40B4-BE49-F238E27FC236}">
                  <a16:creationId xmlns:a16="http://schemas.microsoft.com/office/drawing/2014/main" id="{E7D642C1-20ED-4515-B19F-47B6CC83414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Isosceles Triangle 22">
              <a:extLst>
                <a:ext uri="{FF2B5EF4-FFF2-40B4-BE49-F238E27FC236}">
                  <a16:creationId xmlns:a16="http://schemas.microsoft.com/office/drawing/2014/main" id="{0E5C6FE8-B8C9-4163-830B-3F8E408EA1A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E3A09EDA-AF27-4D31-8A57-4407E057496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A4CF8A25-4AD9-4652-B976-137E10E67987}"/>
              </a:ext>
            </a:extLst>
          </p:cNvPr>
          <p:cNvSpPr>
            <a:spLocks noGrp="1"/>
          </p:cNvSpPr>
          <p:nvPr>
            <p:ph type="title"/>
          </p:nvPr>
        </p:nvSpPr>
        <p:spPr>
          <a:xfrm>
            <a:off x="888631" y="2358391"/>
            <a:ext cx="3498979" cy="2453676"/>
          </a:xfrm>
        </p:spPr>
        <p:txBody>
          <a:bodyPr>
            <a:normAutofit/>
          </a:bodyPr>
          <a:lstStyle/>
          <a:p>
            <a:pPr algn="ctr"/>
            <a:r>
              <a:rPr lang="en-US">
                <a:solidFill>
                  <a:srgbClr val="FFFFFF"/>
                </a:solidFill>
              </a:rPr>
              <a:t>Provide Information on Coping</a:t>
            </a:r>
          </a:p>
        </p:txBody>
      </p:sp>
      <p:pic>
        <p:nvPicPr>
          <p:cNvPr id="9" name="Content Placeholder 6">
            <a:extLst>
              <a:ext uri="{FF2B5EF4-FFF2-40B4-BE49-F238E27FC236}">
                <a16:creationId xmlns:a16="http://schemas.microsoft.com/office/drawing/2014/main" id="{2F9F5C96-6AE1-48F4-9C25-0B9704A8DE44}"/>
              </a:ext>
            </a:extLst>
          </p:cNvPr>
          <p:cNvPicPr>
            <a:picLocks noChangeAspect="1"/>
          </p:cNvPicPr>
          <p:nvPr/>
        </p:nvPicPr>
        <p:blipFill rotWithShape="1">
          <a:blip r:embed="rId3">
            <a:extLst>
              <a:ext uri="{28A0092B-C50C-407E-A947-70E740481C1C}">
                <a14:useLocalDpi xmlns:a14="http://schemas.microsoft.com/office/drawing/2010/main" val="0"/>
              </a:ext>
            </a:extLst>
          </a:blip>
          <a:srcRect l="4857" r="839" b="1"/>
          <a:stretch/>
        </p:blipFill>
        <p:spPr>
          <a:xfrm>
            <a:off x="5115908" y="804036"/>
            <a:ext cx="6274561" cy="2977469"/>
          </a:xfrm>
          <a:prstGeom prst="rect">
            <a:avLst/>
          </a:prstGeom>
          <a:ln w="9525">
            <a:solidFill>
              <a:schemeClr val="tx1">
                <a:alpha val="20000"/>
              </a:schemeClr>
            </a:solidFill>
          </a:ln>
        </p:spPr>
      </p:pic>
      <p:sp>
        <p:nvSpPr>
          <p:cNvPr id="12" name="Content Placeholder 11">
            <a:extLst>
              <a:ext uri="{FF2B5EF4-FFF2-40B4-BE49-F238E27FC236}">
                <a16:creationId xmlns:a16="http://schemas.microsoft.com/office/drawing/2014/main" id="{651693A9-971E-46C4-9CCC-D2692948928F}"/>
              </a:ext>
            </a:extLst>
          </p:cNvPr>
          <p:cNvSpPr>
            <a:spLocks noGrp="1"/>
          </p:cNvSpPr>
          <p:nvPr>
            <p:ph idx="1"/>
          </p:nvPr>
        </p:nvSpPr>
        <p:spPr>
          <a:xfrm>
            <a:off x="5118447" y="4267830"/>
            <a:ext cx="6281873" cy="1783977"/>
          </a:xfrm>
        </p:spPr>
        <p:txBody>
          <a:bodyPr anchor="ctr">
            <a:normAutofit/>
          </a:bodyPr>
          <a:lstStyle/>
          <a:p>
            <a:pPr marL="0" indent="0">
              <a:buNone/>
            </a:pPr>
            <a:r>
              <a:rPr lang="en-US" dirty="0"/>
              <a:t>“Its normal to feel this way…..”</a:t>
            </a:r>
          </a:p>
        </p:txBody>
      </p:sp>
    </p:spTree>
    <p:extLst>
      <p:ext uri="{BB962C8B-B14F-4D97-AF65-F5344CB8AC3E}">
        <p14:creationId xmlns:p14="http://schemas.microsoft.com/office/powerpoint/2010/main" val="31597287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A5D9-E935-48E0-B2E8-4EA7A77D9148}"/>
              </a:ext>
            </a:extLst>
          </p:cNvPr>
          <p:cNvSpPr>
            <a:spLocks noGrp="1"/>
          </p:cNvSpPr>
          <p:nvPr>
            <p:ph type="title"/>
          </p:nvPr>
        </p:nvSpPr>
        <p:spPr>
          <a:xfrm>
            <a:off x="839788" y="365125"/>
            <a:ext cx="10759894" cy="1325563"/>
          </a:xfrm>
          <a:ln w="38100">
            <a:solidFill>
              <a:schemeClr val="accent1"/>
            </a:solidFill>
          </a:ln>
        </p:spPr>
        <p:txBody>
          <a:bodyPr>
            <a:normAutofit fontScale="90000"/>
          </a:bodyPr>
          <a:lstStyle/>
          <a:p>
            <a:r>
              <a:rPr lang="en-US" dirty="0"/>
              <a:t/>
            </a:r>
            <a:br>
              <a:rPr lang="en-US" dirty="0"/>
            </a:br>
            <a:r>
              <a:rPr lang="en-US" dirty="0"/>
              <a:t>Common Stress Reactions Following Disaster Events</a:t>
            </a:r>
            <a:br>
              <a:rPr lang="en-US" dirty="0"/>
            </a:br>
            <a:endParaRPr lang="en-US" dirty="0"/>
          </a:p>
        </p:txBody>
      </p:sp>
      <p:sp>
        <p:nvSpPr>
          <p:cNvPr id="4" name="Text Placeholder 3">
            <a:extLst>
              <a:ext uri="{FF2B5EF4-FFF2-40B4-BE49-F238E27FC236}">
                <a16:creationId xmlns:a16="http://schemas.microsoft.com/office/drawing/2014/main" id="{30847C72-0E1E-4403-B2D5-51C605DD8C86}"/>
              </a:ext>
            </a:extLst>
          </p:cNvPr>
          <p:cNvSpPr>
            <a:spLocks noGrp="1"/>
          </p:cNvSpPr>
          <p:nvPr>
            <p:ph type="body" idx="1"/>
          </p:nvPr>
        </p:nvSpPr>
        <p:spPr/>
        <p:txBody>
          <a:bodyPr/>
          <a:lstStyle/>
          <a:p>
            <a:r>
              <a:rPr lang="en-US" dirty="0"/>
              <a:t>Behavioral/Emotional</a:t>
            </a:r>
          </a:p>
        </p:txBody>
      </p:sp>
      <p:sp>
        <p:nvSpPr>
          <p:cNvPr id="3" name="Content Placeholder 2">
            <a:extLst>
              <a:ext uri="{FF2B5EF4-FFF2-40B4-BE49-F238E27FC236}">
                <a16:creationId xmlns:a16="http://schemas.microsoft.com/office/drawing/2014/main" id="{B9D41CAB-9DC5-4077-A6E6-2D0B6A68334A}"/>
              </a:ext>
            </a:extLst>
          </p:cNvPr>
          <p:cNvSpPr>
            <a:spLocks noGrp="1"/>
          </p:cNvSpPr>
          <p:nvPr>
            <p:ph sz="half" idx="2"/>
          </p:nvPr>
        </p:nvSpPr>
        <p:spPr/>
        <p:txBody>
          <a:bodyPr>
            <a:normAutofit/>
          </a:bodyPr>
          <a:lstStyle/>
          <a:p>
            <a:r>
              <a:rPr lang="en-US" dirty="0"/>
              <a:t>Disorientation/numbness</a:t>
            </a:r>
          </a:p>
          <a:p>
            <a:r>
              <a:rPr lang="en-US" dirty="0"/>
              <a:t>Grief</a:t>
            </a:r>
          </a:p>
          <a:p>
            <a:r>
              <a:rPr lang="en-US" dirty="0"/>
              <a:t>Feeling anxious and fearful</a:t>
            </a:r>
          </a:p>
          <a:p>
            <a:r>
              <a:rPr lang="en-US" dirty="0"/>
              <a:t>Despair/hopelessness</a:t>
            </a:r>
          </a:p>
          <a:p>
            <a:r>
              <a:rPr lang="en-US" dirty="0"/>
              <a:t>Feelings of guilt</a:t>
            </a:r>
          </a:p>
          <a:p>
            <a:r>
              <a:rPr lang="en-US" dirty="0"/>
              <a:t>Feelings of anger</a:t>
            </a:r>
          </a:p>
          <a:p>
            <a:r>
              <a:rPr lang="en-US" dirty="0"/>
              <a:t>Isolation/</a:t>
            </a:r>
            <a:r>
              <a:rPr lang="en-US" dirty="0" err="1"/>
              <a:t>withdrawl</a:t>
            </a:r>
            <a:endParaRPr lang="en-US" dirty="0"/>
          </a:p>
          <a:p>
            <a:endParaRPr lang="en-US" dirty="0"/>
          </a:p>
        </p:txBody>
      </p:sp>
      <p:sp>
        <p:nvSpPr>
          <p:cNvPr id="5" name="Text Placeholder 4">
            <a:extLst>
              <a:ext uri="{FF2B5EF4-FFF2-40B4-BE49-F238E27FC236}">
                <a16:creationId xmlns:a16="http://schemas.microsoft.com/office/drawing/2014/main" id="{11575E41-CE08-410C-BFC3-8E6B9129E61B}"/>
              </a:ext>
            </a:extLst>
          </p:cNvPr>
          <p:cNvSpPr>
            <a:spLocks noGrp="1"/>
          </p:cNvSpPr>
          <p:nvPr>
            <p:ph type="body" sz="quarter" idx="3"/>
          </p:nvPr>
        </p:nvSpPr>
        <p:spPr/>
        <p:txBody>
          <a:bodyPr/>
          <a:lstStyle/>
          <a:p>
            <a:r>
              <a:rPr lang="en-US" dirty="0"/>
              <a:t>Physical/Cognitive</a:t>
            </a:r>
          </a:p>
        </p:txBody>
      </p:sp>
      <p:sp>
        <p:nvSpPr>
          <p:cNvPr id="6" name="Content Placeholder 5">
            <a:extLst>
              <a:ext uri="{FF2B5EF4-FFF2-40B4-BE49-F238E27FC236}">
                <a16:creationId xmlns:a16="http://schemas.microsoft.com/office/drawing/2014/main" id="{FA8D54B0-2AB0-4845-AF41-FEAF4B3E21E0}"/>
              </a:ext>
            </a:extLst>
          </p:cNvPr>
          <p:cNvSpPr>
            <a:spLocks noGrp="1"/>
          </p:cNvSpPr>
          <p:nvPr>
            <p:ph sz="quarter" idx="4"/>
          </p:nvPr>
        </p:nvSpPr>
        <p:spPr/>
        <p:txBody>
          <a:bodyPr>
            <a:normAutofit/>
          </a:bodyPr>
          <a:lstStyle/>
          <a:p>
            <a:pPr lvl="1"/>
            <a:r>
              <a:rPr lang="en-US" sz="2800" dirty="0"/>
              <a:t>Headaches, stomach aches</a:t>
            </a:r>
          </a:p>
          <a:p>
            <a:pPr lvl="1"/>
            <a:r>
              <a:rPr lang="en-US" sz="2800" dirty="0"/>
              <a:t>Difficulty sleeping/eating</a:t>
            </a:r>
          </a:p>
          <a:p>
            <a:pPr lvl="1"/>
            <a:r>
              <a:rPr lang="en-US" sz="2800" dirty="0"/>
              <a:t>Exhaustion</a:t>
            </a:r>
          </a:p>
          <a:p>
            <a:pPr lvl="1"/>
            <a:r>
              <a:rPr lang="en-US" sz="2800" dirty="0"/>
              <a:t>Bad dreams</a:t>
            </a:r>
          </a:p>
          <a:p>
            <a:pPr lvl="1"/>
            <a:r>
              <a:rPr lang="en-US" sz="2800" dirty="0"/>
              <a:t>Intrusive thoughts/images</a:t>
            </a:r>
          </a:p>
          <a:p>
            <a:pPr lvl="1"/>
            <a:r>
              <a:rPr lang="en-US" sz="2800" dirty="0"/>
              <a:t>Difficulty concentrating, remembering, making decisions</a:t>
            </a:r>
          </a:p>
          <a:p>
            <a:endParaRPr lang="en-US" dirty="0"/>
          </a:p>
        </p:txBody>
      </p:sp>
    </p:spTree>
    <p:extLst>
      <p:ext uri="{BB962C8B-B14F-4D97-AF65-F5344CB8AC3E}">
        <p14:creationId xmlns:p14="http://schemas.microsoft.com/office/powerpoint/2010/main" val="486958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4C608BEB-860E-4094-8511-78603564A7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itle 6">
            <a:extLst>
              <a:ext uri="{FF2B5EF4-FFF2-40B4-BE49-F238E27FC236}">
                <a16:creationId xmlns:a16="http://schemas.microsoft.com/office/drawing/2014/main" id="{4938E4F6-F541-4493-AC30-52513F2B788C}"/>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EXPLAIN THAT THESE FEELINGS ARE NORMAL</a:t>
            </a:r>
          </a:p>
        </p:txBody>
      </p:sp>
      <p:sp>
        <p:nvSpPr>
          <p:cNvPr id="8" name="Content Placeholder 7">
            <a:extLst>
              <a:ext uri="{FF2B5EF4-FFF2-40B4-BE49-F238E27FC236}">
                <a16:creationId xmlns:a16="http://schemas.microsoft.com/office/drawing/2014/main" id="{DCA7205E-D0B2-452E-A62A-2F943639E9EB}"/>
              </a:ext>
            </a:extLst>
          </p:cNvPr>
          <p:cNvSpPr>
            <a:spLocks noGrp="1"/>
          </p:cNvSpPr>
          <p:nvPr>
            <p:ph sz="half" idx="1"/>
          </p:nvPr>
        </p:nvSpPr>
        <p:spPr>
          <a:xfrm>
            <a:off x="4380855" y="1412489"/>
            <a:ext cx="3427283" cy="4363844"/>
          </a:xfrm>
        </p:spPr>
        <p:txBody>
          <a:bodyPr>
            <a:normAutofit/>
          </a:bodyPr>
          <a:lstStyle/>
          <a:p>
            <a:pPr marL="0" indent="0">
              <a:buNone/>
            </a:pPr>
            <a:r>
              <a:rPr lang="en-US" sz="2000" dirty="0"/>
              <a:t>DO SAY</a:t>
            </a:r>
          </a:p>
          <a:p>
            <a:endParaRPr lang="en-US" sz="2000" dirty="0"/>
          </a:p>
          <a:p>
            <a:r>
              <a:rPr lang="en-US" sz="2000" dirty="0"/>
              <a:t>“You are not going crazy”</a:t>
            </a:r>
          </a:p>
          <a:p>
            <a:r>
              <a:rPr lang="en-US" sz="2000" dirty="0"/>
              <a:t>“These kinds of reactions are normal after going through something like this”</a:t>
            </a:r>
          </a:p>
          <a:p>
            <a:r>
              <a:rPr lang="en-US" sz="2000" dirty="0"/>
              <a:t>“I have some suggestions for techniques to help you feel more calm. Would you like to hear them?”</a:t>
            </a:r>
          </a:p>
        </p:txBody>
      </p:sp>
      <p:cxnSp>
        <p:nvCxnSpPr>
          <p:cNvPr id="23" name="Straight Connector 22">
            <a:extLst>
              <a:ext uri="{FF2B5EF4-FFF2-40B4-BE49-F238E27FC236}">
                <a16:creationId xmlns:a16="http://schemas.microsoft.com/office/drawing/2014/main" id="{1F16A8D4-FE87-4604-88B2-394B5D1EB4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8">
            <a:extLst>
              <a:ext uri="{FF2B5EF4-FFF2-40B4-BE49-F238E27FC236}">
                <a16:creationId xmlns:a16="http://schemas.microsoft.com/office/drawing/2014/main" id="{732D86B2-858D-412B-BF6F-56CE2ADA7419}"/>
              </a:ext>
            </a:extLst>
          </p:cNvPr>
          <p:cNvSpPr>
            <a:spLocks noGrp="1"/>
          </p:cNvSpPr>
          <p:nvPr>
            <p:ph sz="half" idx="2"/>
          </p:nvPr>
        </p:nvSpPr>
        <p:spPr>
          <a:xfrm>
            <a:off x="8451604" y="1412489"/>
            <a:ext cx="3197701" cy="4363844"/>
          </a:xfrm>
        </p:spPr>
        <p:txBody>
          <a:bodyPr>
            <a:normAutofit/>
          </a:bodyPr>
          <a:lstStyle/>
          <a:p>
            <a:pPr marL="0" indent="0">
              <a:buNone/>
            </a:pPr>
            <a:r>
              <a:rPr lang="en-US" sz="2000"/>
              <a:t>DON”T SAY</a:t>
            </a:r>
          </a:p>
          <a:p>
            <a:pPr marL="0" indent="0">
              <a:buNone/>
            </a:pPr>
            <a:endParaRPr lang="en-US" sz="2000"/>
          </a:p>
          <a:p>
            <a:r>
              <a:rPr lang="en-US" sz="2000"/>
              <a:t>“You should be feeling better tomorrow”</a:t>
            </a:r>
          </a:p>
          <a:p>
            <a:r>
              <a:rPr lang="en-US" sz="2000"/>
              <a:t>“Cheer up”</a:t>
            </a:r>
          </a:p>
          <a:p>
            <a:r>
              <a:rPr lang="en-US" sz="2000"/>
              <a:t>“Maybe you better see a doctor”</a:t>
            </a:r>
          </a:p>
          <a:p>
            <a:r>
              <a:rPr lang="en-US" sz="2000"/>
              <a:t>“What you need is…..”</a:t>
            </a:r>
          </a:p>
          <a:p>
            <a:r>
              <a:rPr lang="en-US" sz="2000"/>
              <a:t>“I know what it is like”</a:t>
            </a:r>
          </a:p>
          <a:p>
            <a:pPr marL="0" indent="0">
              <a:buNone/>
            </a:pPr>
            <a:endParaRPr lang="en-US" sz="2000"/>
          </a:p>
          <a:p>
            <a:pPr marL="0" indent="0">
              <a:buNone/>
            </a:pPr>
            <a:endParaRPr lang="en-US" sz="2000"/>
          </a:p>
          <a:p>
            <a:pPr marL="0" indent="0">
              <a:buNone/>
            </a:pPr>
            <a:endParaRPr lang="en-US" sz="2000"/>
          </a:p>
        </p:txBody>
      </p:sp>
    </p:spTree>
    <p:extLst>
      <p:ext uri="{BB962C8B-B14F-4D97-AF65-F5344CB8AC3E}">
        <p14:creationId xmlns:p14="http://schemas.microsoft.com/office/powerpoint/2010/main" val="4045241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C608BEB-860E-4094-8511-78603564A75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BFF49D-507B-4B3A-90F5-B056647216E5}"/>
              </a:ext>
            </a:extLst>
          </p:cNvPr>
          <p:cNvSpPr>
            <a:spLocks noGrp="1"/>
          </p:cNvSpPr>
          <p:nvPr>
            <p:ph type="title"/>
          </p:nvPr>
        </p:nvSpPr>
        <p:spPr>
          <a:xfrm>
            <a:off x="838200" y="1412488"/>
            <a:ext cx="2899189" cy="4363844"/>
          </a:xfrm>
        </p:spPr>
        <p:txBody>
          <a:bodyPr anchor="t">
            <a:normAutofit/>
          </a:bodyPr>
          <a:lstStyle/>
          <a:p>
            <a:r>
              <a:rPr lang="en-US" sz="4000">
                <a:solidFill>
                  <a:srgbClr val="FFFFFF"/>
                </a:solidFill>
              </a:rPr>
              <a:t>Coping Techniques To Suggest</a:t>
            </a:r>
          </a:p>
        </p:txBody>
      </p:sp>
      <p:sp>
        <p:nvSpPr>
          <p:cNvPr id="3" name="Content Placeholder 2">
            <a:extLst>
              <a:ext uri="{FF2B5EF4-FFF2-40B4-BE49-F238E27FC236}">
                <a16:creationId xmlns:a16="http://schemas.microsoft.com/office/drawing/2014/main" id="{98DB1186-56E7-4C3E-BFA9-C982708812A3}"/>
              </a:ext>
            </a:extLst>
          </p:cNvPr>
          <p:cNvSpPr>
            <a:spLocks noGrp="1"/>
          </p:cNvSpPr>
          <p:nvPr>
            <p:ph sz="half" idx="1"/>
          </p:nvPr>
        </p:nvSpPr>
        <p:spPr>
          <a:xfrm>
            <a:off x="4380855" y="1412489"/>
            <a:ext cx="3427283" cy="4363844"/>
          </a:xfrm>
        </p:spPr>
        <p:txBody>
          <a:bodyPr>
            <a:normAutofit/>
          </a:bodyPr>
          <a:lstStyle/>
          <a:p>
            <a:r>
              <a:rPr lang="en-US" sz="2000" dirty="0"/>
              <a:t>Deep slow breaths</a:t>
            </a:r>
          </a:p>
          <a:p>
            <a:r>
              <a:rPr lang="en-US" sz="2000" dirty="0"/>
              <a:t>Focus on inhale/exhale</a:t>
            </a:r>
          </a:p>
          <a:p>
            <a:r>
              <a:rPr lang="en-US" sz="2000" dirty="0"/>
              <a:t>Write in a journal</a:t>
            </a:r>
          </a:p>
          <a:p>
            <a:r>
              <a:rPr lang="en-US" sz="2000" dirty="0"/>
              <a:t>Talk to friends/loved ones</a:t>
            </a:r>
          </a:p>
          <a:p>
            <a:r>
              <a:rPr lang="en-US" sz="2000" dirty="0"/>
              <a:t>Stretch exercises</a:t>
            </a:r>
          </a:p>
          <a:p>
            <a:r>
              <a:rPr lang="en-US" sz="2000" dirty="0"/>
              <a:t>Listen to music</a:t>
            </a:r>
          </a:p>
          <a:p>
            <a:r>
              <a:rPr lang="en-US" sz="2000" dirty="0"/>
              <a:t>Reach out for spiritual support</a:t>
            </a:r>
          </a:p>
          <a:p>
            <a:r>
              <a:rPr lang="en-US" sz="2000" dirty="0"/>
              <a:t>Warm bath or shower</a:t>
            </a:r>
          </a:p>
          <a:p>
            <a:r>
              <a:rPr lang="en-US" sz="2000" dirty="0"/>
              <a:t>Make a list of recovery actions</a:t>
            </a:r>
          </a:p>
        </p:txBody>
      </p:sp>
      <p:cxnSp>
        <p:nvCxnSpPr>
          <p:cNvPr id="11" name="Straight Connector 10">
            <a:extLst>
              <a:ext uri="{FF2B5EF4-FFF2-40B4-BE49-F238E27FC236}">
                <a16:creationId xmlns:a16="http://schemas.microsoft.com/office/drawing/2014/main" id="{1F16A8D4-FE87-4604-88B2-394B5D1EB437}"/>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B0E92B6A-3F05-407E-929C-002ACAFDF8FD}"/>
              </a:ext>
            </a:extLst>
          </p:cNvPr>
          <p:cNvSpPr>
            <a:spLocks noGrp="1"/>
          </p:cNvSpPr>
          <p:nvPr>
            <p:ph sz="half" idx="2"/>
          </p:nvPr>
        </p:nvSpPr>
        <p:spPr>
          <a:xfrm>
            <a:off x="8451604" y="1412489"/>
            <a:ext cx="3197701" cy="4363844"/>
          </a:xfrm>
        </p:spPr>
        <p:txBody>
          <a:bodyPr>
            <a:normAutofit/>
          </a:bodyPr>
          <a:lstStyle/>
          <a:p>
            <a:r>
              <a:rPr lang="en-US" sz="2000" dirty="0"/>
              <a:t>Maintain a healthy routine</a:t>
            </a:r>
          </a:p>
          <a:p>
            <a:pPr lvl="1"/>
            <a:r>
              <a:rPr lang="en-US" sz="2000" dirty="0"/>
              <a:t>Rest</a:t>
            </a:r>
          </a:p>
          <a:p>
            <a:pPr lvl="1"/>
            <a:r>
              <a:rPr lang="en-US" sz="2000" dirty="0"/>
              <a:t>Eat well</a:t>
            </a:r>
          </a:p>
          <a:p>
            <a:pPr lvl="1"/>
            <a:r>
              <a:rPr lang="en-US" sz="2000" dirty="0"/>
              <a:t>Drink fluids</a:t>
            </a:r>
          </a:p>
          <a:p>
            <a:pPr lvl="1"/>
            <a:r>
              <a:rPr lang="en-US" sz="2000" dirty="0"/>
              <a:t>Exercise</a:t>
            </a:r>
          </a:p>
          <a:p>
            <a:pPr lvl="1"/>
            <a:r>
              <a:rPr lang="en-US" sz="2000" dirty="0"/>
              <a:t>Avoid drugs, alcohol, or binge eating</a:t>
            </a:r>
          </a:p>
          <a:p>
            <a:pPr lvl="1"/>
            <a:r>
              <a:rPr lang="en-US" sz="2000" dirty="0"/>
              <a:t>Set a small goal for each day related to recovery actions and check off list when done</a:t>
            </a:r>
          </a:p>
          <a:p>
            <a:pPr lvl="1"/>
            <a:endParaRPr lang="en-US" sz="2000" dirty="0"/>
          </a:p>
        </p:txBody>
      </p:sp>
    </p:spTree>
    <p:extLst>
      <p:ext uri="{BB962C8B-B14F-4D97-AF65-F5344CB8AC3E}">
        <p14:creationId xmlns:p14="http://schemas.microsoft.com/office/powerpoint/2010/main" val="287492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59AE206-7EBA-4D33-8BC9-9D8158553F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3DE3590B-4F92-4741-BAA8-BC78C90E2F7F}"/>
              </a:ext>
            </a:extLst>
          </p:cNvPr>
          <p:cNvSpPr>
            <a:spLocks noGrp="1"/>
          </p:cNvSpPr>
          <p:nvPr>
            <p:ph type="ctrTitle"/>
          </p:nvPr>
        </p:nvSpPr>
        <p:spPr>
          <a:xfrm>
            <a:off x="838199" y="4525347"/>
            <a:ext cx="6801321" cy="1737360"/>
          </a:xfrm>
        </p:spPr>
        <p:txBody>
          <a:bodyPr anchor="ctr">
            <a:normAutofit/>
          </a:bodyPr>
          <a:lstStyle/>
          <a:p>
            <a:pPr algn="r"/>
            <a:r>
              <a:rPr lang="en-US" dirty="0"/>
              <a:t>STRESS AND DISASTERS</a:t>
            </a:r>
          </a:p>
        </p:txBody>
      </p:sp>
      <p:sp>
        <p:nvSpPr>
          <p:cNvPr id="5" name="Subtitle 4">
            <a:extLst>
              <a:ext uri="{FF2B5EF4-FFF2-40B4-BE49-F238E27FC236}">
                <a16:creationId xmlns:a16="http://schemas.microsoft.com/office/drawing/2014/main" id="{84D2A3DA-C723-4E99-A371-6F2858349506}"/>
              </a:ext>
            </a:extLst>
          </p:cNvPr>
          <p:cNvSpPr>
            <a:spLocks noGrp="1"/>
          </p:cNvSpPr>
          <p:nvPr>
            <p:ph type="subTitle" idx="1"/>
          </p:nvPr>
        </p:nvSpPr>
        <p:spPr>
          <a:xfrm>
            <a:off x="7961258" y="4525347"/>
            <a:ext cx="3258675" cy="1737360"/>
          </a:xfrm>
        </p:spPr>
        <p:txBody>
          <a:bodyPr anchor="ctr">
            <a:normAutofit/>
          </a:bodyPr>
          <a:lstStyle/>
          <a:p>
            <a:pPr algn="l"/>
            <a:r>
              <a:rPr lang="en-US" dirty="0"/>
              <a:t>MODULE I</a:t>
            </a:r>
          </a:p>
        </p:txBody>
      </p:sp>
      <p:sp>
        <p:nvSpPr>
          <p:cNvPr id="12" name="Oval 11">
            <a:extLst>
              <a:ext uri="{FF2B5EF4-FFF2-40B4-BE49-F238E27FC236}">
                <a16:creationId xmlns:a16="http://schemas.microsoft.com/office/drawing/2014/main" id="{6437D937-A7F1-4011-92B4-328E5BE1B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B672F332-AF08-46C6-94F0-77684310D7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34244EF8-D73A-40E1-BE73-D46E6B4B04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AB84D7E8-4ECB-42D7-ADBF-01689B0F24A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9E8E38ED-369A-44C2-B635-0BED0E48A6E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063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351DFE5-F63D-4BE0-BDA9-E3EB88F01AA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3AA16612-ACD2-4A16-8F2B-4514FD6BF28F}"/>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5802C44-D586-4C1D-BF25-1A710E35B00E}"/>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Link to Collaborative Services</a:t>
            </a:r>
          </a:p>
        </p:txBody>
      </p:sp>
      <p:sp>
        <p:nvSpPr>
          <p:cNvPr id="3" name="Content Placeholder 2">
            <a:extLst>
              <a:ext uri="{FF2B5EF4-FFF2-40B4-BE49-F238E27FC236}">
                <a16:creationId xmlns:a16="http://schemas.microsoft.com/office/drawing/2014/main" id="{383E525F-DE81-4848-9706-1BF4CAA5D8ED}"/>
              </a:ext>
            </a:extLst>
          </p:cNvPr>
          <p:cNvSpPr>
            <a:spLocks noGrp="1"/>
          </p:cNvSpPr>
          <p:nvPr>
            <p:ph idx="1"/>
          </p:nvPr>
        </p:nvSpPr>
        <p:spPr>
          <a:xfrm>
            <a:off x="1179226" y="3092970"/>
            <a:ext cx="9833548" cy="2693976"/>
          </a:xfrm>
        </p:spPr>
        <p:txBody>
          <a:bodyPr>
            <a:normAutofit/>
          </a:bodyPr>
          <a:lstStyle/>
          <a:p>
            <a:r>
              <a:rPr lang="en-US" sz="1900">
                <a:solidFill>
                  <a:srgbClr val="000000"/>
                </a:solidFill>
              </a:rPr>
              <a:t>Help survivors connect to services related to their needs</a:t>
            </a:r>
          </a:p>
          <a:p>
            <a:pPr lvl="1"/>
            <a:r>
              <a:rPr lang="en-US" sz="1900">
                <a:solidFill>
                  <a:srgbClr val="000000"/>
                </a:solidFill>
              </a:rPr>
              <a:t>Medical </a:t>
            </a:r>
          </a:p>
          <a:p>
            <a:pPr lvl="1"/>
            <a:r>
              <a:rPr lang="en-US" sz="1900">
                <a:solidFill>
                  <a:srgbClr val="000000"/>
                </a:solidFill>
              </a:rPr>
              <a:t>Financial</a:t>
            </a:r>
          </a:p>
          <a:p>
            <a:pPr lvl="1"/>
            <a:r>
              <a:rPr lang="en-US" sz="1900">
                <a:solidFill>
                  <a:srgbClr val="000000"/>
                </a:solidFill>
              </a:rPr>
              <a:t>Spiritual</a:t>
            </a:r>
          </a:p>
          <a:p>
            <a:pPr lvl="1"/>
            <a:r>
              <a:rPr lang="en-US" sz="1900">
                <a:solidFill>
                  <a:srgbClr val="000000"/>
                </a:solidFill>
              </a:rPr>
              <a:t>Recovery/replacement assistance related to loss</a:t>
            </a:r>
          </a:p>
          <a:p>
            <a:pPr lvl="1"/>
            <a:endParaRPr lang="en-US" sz="1900">
              <a:solidFill>
                <a:srgbClr val="000000"/>
              </a:solidFill>
            </a:endParaRPr>
          </a:p>
          <a:p>
            <a:pPr lvl="1"/>
            <a:r>
              <a:rPr lang="en-US" sz="1900">
                <a:solidFill>
                  <a:srgbClr val="000000"/>
                </a:solidFill>
              </a:rPr>
              <a:t>Remember that for most people, PFA is enough</a:t>
            </a:r>
          </a:p>
          <a:p>
            <a:pPr lvl="1"/>
            <a:r>
              <a:rPr lang="en-US" sz="1900">
                <a:solidFill>
                  <a:srgbClr val="000000"/>
                </a:solidFill>
              </a:rPr>
              <a:t>Recognize those who need professional help with stress by using the “3 Rs”</a:t>
            </a:r>
          </a:p>
          <a:p>
            <a:pPr lvl="1"/>
            <a:endParaRPr lang="en-US" sz="1900">
              <a:solidFill>
                <a:srgbClr val="000000"/>
              </a:solidFill>
            </a:endParaRPr>
          </a:p>
        </p:txBody>
      </p:sp>
    </p:spTree>
    <p:extLst>
      <p:ext uri="{BB962C8B-B14F-4D97-AF65-F5344CB8AC3E}">
        <p14:creationId xmlns:p14="http://schemas.microsoft.com/office/powerpoint/2010/main" val="2883541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ABAFD0E-492F-4838-BD5F-892F0F7A1204}"/>
              </a:ext>
            </a:extLst>
          </p:cNvPr>
          <p:cNvSpPr>
            <a:spLocks noGrp="1"/>
          </p:cNvSpPr>
          <p:nvPr>
            <p:ph type="title"/>
          </p:nvPr>
        </p:nvSpPr>
        <p:spPr>
          <a:xfrm>
            <a:off x="6094105" y="802955"/>
            <a:ext cx="4977976" cy="1454051"/>
          </a:xfrm>
        </p:spPr>
        <p:txBody>
          <a:bodyPr>
            <a:normAutofit/>
          </a:bodyPr>
          <a:lstStyle/>
          <a:p>
            <a:r>
              <a:rPr lang="en-US" dirty="0">
                <a:solidFill>
                  <a:srgbClr val="000000"/>
                </a:solidFill>
              </a:rPr>
              <a:t>MODULE 2 QUIZ</a:t>
            </a:r>
          </a:p>
        </p:txBody>
      </p:sp>
      <p:sp>
        <p:nvSpPr>
          <p:cNvPr id="16"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eckmark">
            <a:extLst>
              <a:ext uri="{FF2B5EF4-FFF2-40B4-BE49-F238E27FC236}">
                <a16:creationId xmlns:a16="http://schemas.microsoft.com/office/drawing/2014/main" id="{07C83F69-C774-4AD4-B21C-BE58084608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B2BD6554-E075-43DE-9027-1E09E9612E1D}"/>
              </a:ext>
            </a:extLst>
          </p:cNvPr>
          <p:cNvSpPr>
            <a:spLocks noGrp="1"/>
          </p:cNvSpPr>
          <p:nvPr>
            <p:ph idx="1"/>
          </p:nvPr>
        </p:nvSpPr>
        <p:spPr>
          <a:xfrm>
            <a:off x="5722071" y="2201159"/>
            <a:ext cx="5614874" cy="4251488"/>
          </a:xfrm>
        </p:spPr>
        <p:txBody>
          <a:bodyPr anchor="ctr">
            <a:normAutofit fontScale="47500" lnSpcReduction="20000"/>
          </a:bodyPr>
          <a:lstStyle/>
          <a:p>
            <a:pPr marL="0" indent="0">
              <a:buNone/>
            </a:pPr>
            <a:endParaRPr lang="en-US" sz="2000" dirty="0">
              <a:solidFill>
                <a:srgbClr val="000000"/>
              </a:solidFill>
            </a:endParaRPr>
          </a:p>
          <a:p>
            <a:pPr marL="514350" indent="-514350">
              <a:buAutoNum type="arabicPeriod"/>
            </a:pPr>
            <a:endParaRPr lang="en-US" dirty="0"/>
          </a:p>
          <a:p>
            <a:pPr marL="514350" indent="-514350">
              <a:buAutoNum type="arabicPeriod"/>
            </a:pPr>
            <a:r>
              <a:rPr lang="en-US" sz="3800" dirty="0"/>
              <a:t>The purpose of PFA is to:</a:t>
            </a:r>
          </a:p>
          <a:p>
            <a:pPr marL="0" indent="0">
              <a:buNone/>
            </a:pPr>
            <a:endParaRPr lang="en-US" sz="4400" dirty="0"/>
          </a:p>
          <a:p>
            <a:pPr marL="914400" lvl="1" indent="-457200">
              <a:buAutoNum type="alphaLcPeriod"/>
            </a:pPr>
            <a:r>
              <a:rPr lang="en-US" sz="3600" dirty="0"/>
              <a:t>Prepare you to treat injuries after a disaster.</a:t>
            </a:r>
          </a:p>
          <a:p>
            <a:pPr marL="914400" lvl="1" indent="-457200">
              <a:buAutoNum type="alphaLcPeriod"/>
            </a:pPr>
            <a:r>
              <a:rPr lang="en-US" sz="3600" dirty="0"/>
              <a:t>Enable you to persuade someone not to harm themselves after a disaster.</a:t>
            </a:r>
          </a:p>
          <a:p>
            <a:pPr marL="914400" lvl="1" indent="-457200">
              <a:buAutoNum type="alphaLcPeriod"/>
            </a:pPr>
            <a:r>
              <a:rPr lang="en-US" sz="3600" dirty="0"/>
              <a:t>Enable to you to provide comfort, care and support to survivors of disasters.</a:t>
            </a:r>
          </a:p>
          <a:p>
            <a:pPr marL="914400" lvl="1" indent="-457200">
              <a:buAutoNum type="alphaLcPeriod"/>
            </a:pPr>
            <a:r>
              <a:rPr lang="en-US" sz="3600" dirty="0"/>
              <a:t>None of the above</a:t>
            </a:r>
            <a:r>
              <a:rPr lang="en-US" sz="3800" dirty="0"/>
              <a:t>.</a:t>
            </a:r>
          </a:p>
          <a:p>
            <a:pPr marL="914400" lvl="1" indent="-457200">
              <a:buAutoNum type="alphaLcPeriod"/>
            </a:pPr>
            <a:endParaRPr lang="en-US" sz="3800" dirty="0"/>
          </a:p>
          <a:p>
            <a:pPr marL="457200" lvl="1" indent="0">
              <a:buNone/>
            </a:pPr>
            <a:r>
              <a:rPr lang="en-US" sz="3800" dirty="0"/>
              <a:t>2.  Normal survivors are able to function just fine once the disaster is over and they are safe.</a:t>
            </a:r>
          </a:p>
          <a:p>
            <a:pPr marL="0" indent="0">
              <a:buNone/>
            </a:pPr>
            <a:endParaRPr lang="en-US" sz="3800" dirty="0"/>
          </a:p>
          <a:p>
            <a:pPr lvl="1"/>
            <a:r>
              <a:rPr lang="en-US" sz="3800" dirty="0"/>
              <a:t>True/False</a:t>
            </a:r>
          </a:p>
          <a:p>
            <a:pPr marL="0" indent="0">
              <a:buNone/>
            </a:pPr>
            <a:endParaRPr lang="en-US" sz="2000" dirty="0">
              <a:solidFill>
                <a:srgbClr val="000000"/>
              </a:solidFill>
            </a:endParaRPr>
          </a:p>
          <a:p>
            <a:pPr marL="0" indent="0">
              <a:buNone/>
            </a:pPr>
            <a:endParaRPr lang="en-US" sz="2000" dirty="0">
              <a:solidFill>
                <a:srgbClr val="000000"/>
              </a:solidFill>
            </a:endParaRPr>
          </a:p>
          <a:p>
            <a:pPr marL="457200" lvl="1" indent="0">
              <a:buNone/>
            </a:pPr>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4142223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0560DB8-CA05-4E61-9DC4-B4F4CB0434D4}"/>
              </a:ext>
            </a:extLst>
          </p:cNvPr>
          <p:cNvSpPr>
            <a:spLocks noGrp="1"/>
          </p:cNvSpPr>
          <p:nvPr>
            <p:ph type="title"/>
          </p:nvPr>
        </p:nvSpPr>
        <p:spPr>
          <a:xfrm>
            <a:off x="6094105" y="802955"/>
            <a:ext cx="4977976" cy="1454051"/>
          </a:xfrm>
        </p:spPr>
        <p:txBody>
          <a:bodyPr>
            <a:normAutofit/>
          </a:bodyPr>
          <a:lstStyle/>
          <a:p>
            <a:r>
              <a:rPr lang="en-US">
                <a:solidFill>
                  <a:srgbClr val="000000"/>
                </a:solidFill>
              </a:rPr>
              <a:t>QUIZ Module 2 (cont.)</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Checkmark">
            <a:extLst>
              <a:ext uri="{FF2B5EF4-FFF2-40B4-BE49-F238E27FC236}">
                <a16:creationId xmlns:a16="http://schemas.microsoft.com/office/drawing/2014/main" id="{55F6EF36-EFA4-4286-8099-BD78A28DF09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3AC7DB37-D73F-4C1C-A610-7FBFC5615459}"/>
              </a:ext>
            </a:extLst>
          </p:cNvPr>
          <p:cNvSpPr>
            <a:spLocks noGrp="1"/>
          </p:cNvSpPr>
          <p:nvPr>
            <p:ph idx="1"/>
          </p:nvPr>
        </p:nvSpPr>
        <p:spPr>
          <a:xfrm>
            <a:off x="6090574" y="2421682"/>
            <a:ext cx="4977578" cy="3639289"/>
          </a:xfrm>
        </p:spPr>
        <p:txBody>
          <a:bodyPr anchor="ctr">
            <a:normAutofit/>
          </a:bodyPr>
          <a:lstStyle/>
          <a:p>
            <a:pPr marL="457200" lvl="1" indent="0">
              <a:buNone/>
            </a:pPr>
            <a:r>
              <a:rPr lang="en-US" sz="2000" dirty="0">
                <a:solidFill>
                  <a:srgbClr val="000000"/>
                </a:solidFill>
              </a:rPr>
              <a:t>3. What are some examples of effective coping techniques?</a:t>
            </a:r>
          </a:p>
          <a:p>
            <a:pPr marL="914400" lvl="1" indent="-457200">
              <a:buAutoNum type="alphaLcPeriod"/>
            </a:pPr>
            <a:r>
              <a:rPr lang="en-US" sz="2000" dirty="0">
                <a:solidFill>
                  <a:srgbClr val="000000"/>
                </a:solidFill>
              </a:rPr>
              <a:t>Rest sufficiently, eat well, drink fluids</a:t>
            </a:r>
          </a:p>
          <a:p>
            <a:pPr marL="914400" lvl="1" indent="-457200">
              <a:buAutoNum type="alphaLcPeriod"/>
            </a:pPr>
            <a:r>
              <a:rPr lang="en-US" sz="2000" dirty="0">
                <a:solidFill>
                  <a:srgbClr val="000000"/>
                </a:solidFill>
              </a:rPr>
              <a:t>Keep feelings to yourself, avoid friends and loved ones</a:t>
            </a:r>
          </a:p>
          <a:p>
            <a:pPr marL="914400" lvl="1" indent="-457200">
              <a:buAutoNum type="alphaLcPeriod"/>
            </a:pPr>
            <a:r>
              <a:rPr lang="en-US" sz="2000" dirty="0">
                <a:solidFill>
                  <a:srgbClr val="000000"/>
                </a:solidFill>
              </a:rPr>
              <a:t>Focus on slow, deep breaths</a:t>
            </a:r>
          </a:p>
          <a:p>
            <a:pPr marL="914400" lvl="1" indent="-457200">
              <a:buAutoNum type="alphaLcPeriod"/>
            </a:pPr>
            <a:r>
              <a:rPr lang="en-US" sz="2000" dirty="0">
                <a:solidFill>
                  <a:srgbClr val="000000"/>
                </a:solidFill>
              </a:rPr>
              <a:t>Have a few alcoholic beverages</a:t>
            </a:r>
          </a:p>
          <a:p>
            <a:pPr marL="914400" lvl="1" indent="-457200">
              <a:buAutoNum type="alphaLcPeriod"/>
            </a:pPr>
            <a:r>
              <a:rPr lang="en-US" sz="2000" dirty="0">
                <a:solidFill>
                  <a:srgbClr val="000000"/>
                </a:solidFill>
              </a:rPr>
              <a:t>a and c.</a:t>
            </a:r>
          </a:p>
        </p:txBody>
      </p:sp>
    </p:spTree>
    <p:extLst>
      <p:ext uri="{BB962C8B-B14F-4D97-AF65-F5344CB8AC3E}">
        <p14:creationId xmlns:p14="http://schemas.microsoft.com/office/powerpoint/2010/main" val="2910600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59AE206-7EBA-4D33-8BC9-9D8158553F0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0175F8D8-B2A0-4536-BBF1-007E426CDEEB}"/>
              </a:ext>
            </a:extLst>
          </p:cNvPr>
          <p:cNvSpPr>
            <a:spLocks noGrp="1"/>
          </p:cNvSpPr>
          <p:nvPr>
            <p:ph type="ctrTitle"/>
          </p:nvPr>
        </p:nvSpPr>
        <p:spPr>
          <a:xfrm>
            <a:off x="838199" y="4525347"/>
            <a:ext cx="6801321" cy="1737360"/>
          </a:xfrm>
        </p:spPr>
        <p:txBody>
          <a:bodyPr anchor="ctr">
            <a:normAutofit fontScale="90000"/>
          </a:bodyPr>
          <a:lstStyle/>
          <a:p>
            <a:pPr algn="r"/>
            <a:r>
              <a:rPr lang="en-US" dirty="0"/>
              <a:t>PRACTICING</a:t>
            </a:r>
            <a:br>
              <a:rPr lang="en-US" dirty="0"/>
            </a:br>
            <a:r>
              <a:rPr lang="en-US" dirty="0"/>
              <a:t>PSYCHOLOGICAL FIRST AID</a:t>
            </a:r>
          </a:p>
        </p:txBody>
      </p:sp>
      <p:sp>
        <p:nvSpPr>
          <p:cNvPr id="5" name="Subtitle 4">
            <a:extLst>
              <a:ext uri="{FF2B5EF4-FFF2-40B4-BE49-F238E27FC236}">
                <a16:creationId xmlns:a16="http://schemas.microsoft.com/office/drawing/2014/main" id="{084A1061-E309-4BFC-BCCE-786A816B0E7B}"/>
              </a:ext>
            </a:extLst>
          </p:cNvPr>
          <p:cNvSpPr>
            <a:spLocks noGrp="1"/>
          </p:cNvSpPr>
          <p:nvPr>
            <p:ph type="subTitle" idx="1"/>
          </p:nvPr>
        </p:nvSpPr>
        <p:spPr>
          <a:xfrm>
            <a:off x="7961258" y="4525347"/>
            <a:ext cx="3258675" cy="1737360"/>
          </a:xfrm>
        </p:spPr>
        <p:txBody>
          <a:bodyPr anchor="ctr">
            <a:normAutofit/>
          </a:bodyPr>
          <a:lstStyle/>
          <a:p>
            <a:pPr algn="l"/>
            <a:r>
              <a:rPr lang="en-US" dirty="0"/>
              <a:t>MODULE 3</a:t>
            </a:r>
          </a:p>
        </p:txBody>
      </p:sp>
      <p:sp>
        <p:nvSpPr>
          <p:cNvPr id="12" name="Oval 11">
            <a:extLst>
              <a:ext uri="{FF2B5EF4-FFF2-40B4-BE49-F238E27FC236}">
                <a16:creationId xmlns:a16="http://schemas.microsoft.com/office/drawing/2014/main" id="{6437D937-A7F1-4011-92B4-328E5BE1B1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B672F332-AF08-46C6-94F0-77684310D7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34244EF8-D73A-40E1-BE73-D46E6B4B04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AB84D7E8-4ECB-42D7-ADBF-01689B0F24A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9E8E38ED-369A-44C2-B635-0BED0E48A6E8}"/>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3672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D774CEDC-ACA5-460B-AA5A-62D1AE2966B5}"/>
              </a:ext>
            </a:extLst>
          </p:cNvPr>
          <p:cNvSpPr>
            <a:spLocks noGrp="1"/>
          </p:cNvSpPr>
          <p:nvPr>
            <p:ph type="title"/>
          </p:nvPr>
        </p:nvSpPr>
        <p:spPr>
          <a:xfrm>
            <a:off x="640079" y="2053641"/>
            <a:ext cx="3669161" cy="2760098"/>
          </a:xfrm>
        </p:spPr>
        <p:txBody>
          <a:bodyPr>
            <a:normAutofit/>
          </a:bodyPr>
          <a:lstStyle/>
          <a:p>
            <a:r>
              <a:rPr lang="en-US">
                <a:solidFill>
                  <a:srgbClr val="FFFFFF"/>
                </a:solidFill>
              </a:rPr>
              <a:t>DO’S AND DON’TS</a:t>
            </a:r>
          </a:p>
        </p:txBody>
      </p:sp>
      <p:sp>
        <p:nvSpPr>
          <p:cNvPr id="5" name="Content Placeholder 4">
            <a:extLst>
              <a:ext uri="{FF2B5EF4-FFF2-40B4-BE49-F238E27FC236}">
                <a16:creationId xmlns:a16="http://schemas.microsoft.com/office/drawing/2014/main" id="{D8D62F7B-E9E8-4F6C-8FEB-A1B97CF32F22}"/>
              </a:ext>
            </a:extLst>
          </p:cNvPr>
          <p:cNvSpPr>
            <a:spLocks noGrp="1"/>
          </p:cNvSpPr>
          <p:nvPr>
            <p:ph idx="1"/>
          </p:nvPr>
        </p:nvSpPr>
        <p:spPr>
          <a:xfrm>
            <a:off x="6090574" y="801866"/>
            <a:ext cx="5306084" cy="5230634"/>
          </a:xfrm>
        </p:spPr>
        <p:txBody>
          <a:bodyPr anchor="ctr">
            <a:normAutofit/>
          </a:bodyPr>
          <a:lstStyle/>
          <a:p>
            <a:pPr marL="0" indent="0">
              <a:buNone/>
            </a:pPr>
            <a:r>
              <a:rPr lang="en-US" sz="2400" dirty="0">
                <a:solidFill>
                  <a:srgbClr val="000000"/>
                </a:solidFill>
              </a:rPr>
              <a:t>BODY LANGUAGE</a:t>
            </a:r>
          </a:p>
          <a:p>
            <a:pPr marL="0" indent="0">
              <a:buNone/>
            </a:pPr>
            <a:endParaRPr lang="en-US" sz="2400" dirty="0">
              <a:solidFill>
                <a:srgbClr val="000000"/>
              </a:solidFill>
            </a:endParaRPr>
          </a:p>
          <a:p>
            <a:r>
              <a:rPr lang="en-US" sz="2400" dirty="0">
                <a:solidFill>
                  <a:srgbClr val="000000"/>
                </a:solidFill>
              </a:rPr>
              <a:t>DO</a:t>
            </a:r>
          </a:p>
          <a:p>
            <a:pPr lvl="1"/>
            <a:r>
              <a:rPr lang="en-US" sz="2000" dirty="0">
                <a:solidFill>
                  <a:srgbClr val="000000"/>
                </a:solidFill>
              </a:rPr>
              <a:t>Sit facing the person or beside</a:t>
            </a:r>
          </a:p>
          <a:p>
            <a:pPr lvl="1"/>
            <a:r>
              <a:rPr lang="en-US" sz="2000" dirty="0">
                <a:solidFill>
                  <a:srgbClr val="000000"/>
                </a:solidFill>
              </a:rPr>
              <a:t>Give eye contact</a:t>
            </a:r>
          </a:p>
          <a:p>
            <a:pPr lvl="1"/>
            <a:r>
              <a:rPr lang="en-US" sz="2000" dirty="0">
                <a:solidFill>
                  <a:srgbClr val="000000"/>
                </a:solidFill>
              </a:rPr>
              <a:t>Show attention by leaning forward</a:t>
            </a:r>
          </a:p>
          <a:p>
            <a:r>
              <a:rPr lang="en-US" sz="2400" dirty="0">
                <a:solidFill>
                  <a:srgbClr val="000000"/>
                </a:solidFill>
              </a:rPr>
              <a:t>DON’T </a:t>
            </a:r>
          </a:p>
          <a:p>
            <a:pPr lvl="1"/>
            <a:r>
              <a:rPr lang="en-US" sz="2000" dirty="0">
                <a:solidFill>
                  <a:srgbClr val="000000"/>
                </a:solidFill>
              </a:rPr>
              <a:t>Sit back with folded arms</a:t>
            </a:r>
          </a:p>
          <a:p>
            <a:pPr lvl="1"/>
            <a:r>
              <a:rPr lang="en-US" sz="2000" dirty="0">
                <a:solidFill>
                  <a:srgbClr val="000000"/>
                </a:solidFill>
              </a:rPr>
              <a:t>Look around distractedly while person is talking</a:t>
            </a:r>
          </a:p>
          <a:p>
            <a:pPr lvl="1"/>
            <a:r>
              <a:rPr lang="en-US" sz="2000" dirty="0">
                <a:solidFill>
                  <a:srgbClr val="000000"/>
                </a:solidFill>
              </a:rPr>
              <a:t>Leave while they are talking to you</a:t>
            </a:r>
          </a:p>
        </p:txBody>
      </p:sp>
    </p:spTree>
    <p:extLst>
      <p:ext uri="{BB962C8B-B14F-4D97-AF65-F5344CB8AC3E}">
        <p14:creationId xmlns:p14="http://schemas.microsoft.com/office/powerpoint/2010/main" val="159717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4727FEA-EF5D-406D-A107-858470A8D7AB}"/>
              </a:ext>
            </a:extLst>
          </p:cNvPr>
          <p:cNvSpPr>
            <a:spLocks noGrp="1"/>
          </p:cNvSpPr>
          <p:nvPr>
            <p:ph type="title"/>
          </p:nvPr>
        </p:nvSpPr>
        <p:spPr>
          <a:xfrm>
            <a:off x="640079" y="2053641"/>
            <a:ext cx="3669161" cy="2760098"/>
          </a:xfrm>
        </p:spPr>
        <p:txBody>
          <a:bodyPr>
            <a:normAutofit/>
          </a:bodyPr>
          <a:lstStyle/>
          <a:p>
            <a:r>
              <a:rPr lang="en-US">
                <a:solidFill>
                  <a:srgbClr val="FFFFFF"/>
                </a:solidFill>
              </a:rPr>
              <a:t>DO’S AND DON’Ts</a:t>
            </a:r>
          </a:p>
        </p:txBody>
      </p:sp>
      <p:sp>
        <p:nvSpPr>
          <p:cNvPr id="3" name="Content Placeholder 2">
            <a:extLst>
              <a:ext uri="{FF2B5EF4-FFF2-40B4-BE49-F238E27FC236}">
                <a16:creationId xmlns:a16="http://schemas.microsoft.com/office/drawing/2014/main" id="{AAF85F21-065E-4881-80DD-8798FF0A26DF}"/>
              </a:ext>
            </a:extLst>
          </p:cNvPr>
          <p:cNvSpPr>
            <a:spLocks noGrp="1"/>
          </p:cNvSpPr>
          <p:nvPr>
            <p:ph idx="1"/>
          </p:nvPr>
        </p:nvSpPr>
        <p:spPr>
          <a:xfrm>
            <a:off x="6090574" y="801866"/>
            <a:ext cx="5306084" cy="5230634"/>
          </a:xfrm>
        </p:spPr>
        <p:txBody>
          <a:bodyPr anchor="ctr">
            <a:normAutofit/>
          </a:bodyPr>
          <a:lstStyle/>
          <a:p>
            <a:pPr marL="0" indent="0">
              <a:buNone/>
            </a:pPr>
            <a:r>
              <a:rPr lang="en-US" sz="2400" dirty="0">
                <a:solidFill>
                  <a:srgbClr val="000000"/>
                </a:solidFill>
              </a:rPr>
              <a:t>What to Say</a:t>
            </a:r>
          </a:p>
          <a:p>
            <a:pPr marL="0" indent="0">
              <a:buNone/>
            </a:pPr>
            <a:endParaRPr lang="en-US" sz="2400" dirty="0">
              <a:solidFill>
                <a:srgbClr val="000000"/>
              </a:solidFill>
            </a:endParaRPr>
          </a:p>
          <a:p>
            <a:r>
              <a:rPr lang="en-US" sz="2400" dirty="0">
                <a:solidFill>
                  <a:srgbClr val="000000"/>
                </a:solidFill>
              </a:rPr>
              <a:t>Do say</a:t>
            </a:r>
          </a:p>
          <a:p>
            <a:pPr lvl="1"/>
            <a:r>
              <a:rPr lang="en-US" dirty="0">
                <a:solidFill>
                  <a:srgbClr val="000000"/>
                </a:solidFill>
              </a:rPr>
              <a:t>Can we talk about what happened?</a:t>
            </a:r>
          </a:p>
          <a:p>
            <a:pPr lvl="1"/>
            <a:r>
              <a:rPr lang="en-US" dirty="0">
                <a:solidFill>
                  <a:srgbClr val="000000"/>
                </a:solidFill>
              </a:rPr>
              <a:t>This must be difficult for you.</a:t>
            </a:r>
          </a:p>
          <a:p>
            <a:pPr lvl="1"/>
            <a:r>
              <a:rPr lang="en-US" dirty="0">
                <a:solidFill>
                  <a:srgbClr val="000000"/>
                </a:solidFill>
              </a:rPr>
              <a:t>Is there anything I can do for you right now?</a:t>
            </a:r>
          </a:p>
          <a:p>
            <a:pPr lvl="1"/>
            <a:r>
              <a:rPr lang="en-US" dirty="0">
                <a:solidFill>
                  <a:srgbClr val="000000"/>
                </a:solidFill>
              </a:rPr>
              <a:t>Its normal to feel this way after something like that.</a:t>
            </a:r>
          </a:p>
          <a:p>
            <a:pPr lvl="1"/>
            <a:r>
              <a:rPr lang="en-US" dirty="0">
                <a:solidFill>
                  <a:srgbClr val="000000"/>
                </a:solidFill>
              </a:rPr>
              <a:t>I am here to help you if I can.</a:t>
            </a:r>
          </a:p>
        </p:txBody>
      </p:sp>
    </p:spTree>
    <p:extLst>
      <p:ext uri="{BB962C8B-B14F-4D97-AF65-F5344CB8AC3E}">
        <p14:creationId xmlns:p14="http://schemas.microsoft.com/office/powerpoint/2010/main" val="4177281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230E629-DD56-41A2-846D-103EF26305B1}"/>
              </a:ext>
            </a:extLst>
          </p:cNvPr>
          <p:cNvSpPr>
            <a:spLocks noGrp="1"/>
          </p:cNvSpPr>
          <p:nvPr>
            <p:ph type="title"/>
          </p:nvPr>
        </p:nvSpPr>
        <p:spPr>
          <a:xfrm>
            <a:off x="640079" y="2053641"/>
            <a:ext cx="3669161" cy="2760098"/>
          </a:xfrm>
        </p:spPr>
        <p:txBody>
          <a:bodyPr>
            <a:normAutofit/>
          </a:bodyPr>
          <a:lstStyle/>
          <a:p>
            <a:r>
              <a:rPr lang="en-US">
                <a:solidFill>
                  <a:srgbClr val="FFFFFF"/>
                </a:solidFill>
              </a:rPr>
              <a:t>DO’S AND DON’TS</a:t>
            </a:r>
          </a:p>
        </p:txBody>
      </p:sp>
      <p:sp>
        <p:nvSpPr>
          <p:cNvPr id="3" name="Content Placeholder 2">
            <a:extLst>
              <a:ext uri="{FF2B5EF4-FFF2-40B4-BE49-F238E27FC236}">
                <a16:creationId xmlns:a16="http://schemas.microsoft.com/office/drawing/2014/main" id="{ED9FE3BC-0738-40B5-A765-51D51945147F}"/>
              </a:ext>
            </a:extLst>
          </p:cNvPr>
          <p:cNvSpPr>
            <a:spLocks noGrp="1"/>
          </p:cNvSpPr>
          <p:nvPr>
            <p:ph idx="1"/>
          </p:nvPr>
        </p:nvSpPr>
        <p:spPr>
          <a:xfrm>
            <a:off x="6090574" y="801866"/>
            <a:ext cx="5306084" cy="5230634"/>
          </a:xfrm>
        </p:spPr>
        <p:txBody>
          <a:bodyPr anchor="ctr">
            <a:normAutofit/>
          </a:bodyPr>
          <a:lstStyle/>
          <a:p>
            <a:pPr marL="0" indent="0">
              <a:buNone/>
            </a:pPr>
            <a:r>
              <a:rPr lang="en-US" sz="2400" dirty="0">
                <a:solidFill>
                  <a:srgbClr val="000000"/>
                </a:solidFill>
              </a:rPr>
              <a:t>What NOT to say</a:t>
            </a:r>
          </a:p>
          <a:p>
            <a:pPr marL="0" indent="0">
              <a:buNone/>
            </a:pPr>
            <a:endParaRPr lang="en-US" sz="2400" dirty="0">
              <a:solidFill>
                <a:srgbClr val="000000"/>
              </a:solidFill>
            </a:endParaRPr>
          </a:p>
          <a:p>
            <a:pPr lvl="1"/>
            <a:r>
              <a:rPr lang="en-US" dirty="0">
                <a:solidFill>
                  <a:srgbClr val="000000"/>
                </a:solidFill>
              </a:rPr>
              <a:t>I know what you are going through.</a:t>
            </a:r>
          </a:p>
          <a:p>
            <a:pPr lvl="1"/>
            <a:r>
              <a:rPr lang="en-US" dirty="0">
                <a:solidFill>
                  <a:srgbClr val="000000"/>
                </a:solidFill>
              </a:rPr>
              <a:t>Don’t feel so bad.</a:t>
            </a:r>
          </a:p>
          <a:p>
            <a:pPr lvl="1"/>
            <a:r>
              <a:rPr lang="en-US" dirty="0">
                <a:solidFill>
                  <a:srgbClr val="000000"/>
                </a:solidFill>
              </a:rPr>
              <a:t>You are strong and will get through this.</a:t>
            </a:r>
          </a:p>
          <a:p>
            <a:pPr lvl="1"/>
            <a:r>
              <a:rPr lang="en-US" dirty="0">
                <a:solidFill>
                  <a:srgbClr val="000000"/>
                </a:solidFill>
              </a:rPr>
              <a:t>Don’t cry, cheer up.</a:t>
            </a:r>
          </a:p>
          <a:p>
            <a:pPr lvl="1"/>
            <a:r>
              <a:rPr lang="en-US" dirty="0">
                <a:solidFill>
                  <a:srgbClr val="000000"/>
                </a:solidFill>
              </a:rPr>
              <a:t>Its God’s will.</a:t>
            </a:r>
          </a:p>
          <a:p>
            <a:pPr lvl="1"/>
            <a:r>
              <a:rPr lang="en-US" dirty="0">
                <a:solidFill>
                  <a:srgbClr val="000000"/>
                </a:solidFill>
              </a:rPr>
              <a:t>It could have been worse.</a:t>
            </a:r>
          </a:p>
        </p:txBody>
      </p:sp>
    </p:spTree>
    <p:extLst>
      <p:ext uri="{BB962C8B-B14F-4D97-AF65-F5344CB8AC3E}">
        <p14:creationId xmlns:p14="http://schemas.microsoft.com/office/powerpoint/2010/main" val="38204395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B3B8F53-0D2F-4E98-A47D-87634F99BE62}"/>
              </a:ext>
            </a:extLst>
          </p:cNvPr>
          <p:cNvSpPr>
            <a:spLocks noGrp="1"/>
          </p:cNvSpPr>
          <p:nvPr>
            <p:ph type="title"/>
          </p:nvPr>
        </p:nvSpPr>
        <p:spPr>
          <a:xfrm>
            <a:off x="6094105" y="802955"/>
            <a:ext cx="4977976" cy="1454051"/>
          </a:xfrm>
        </p:spPr>
        <p:txBody>
          <a:bodyPr>
            <a:normAutofit/>
          </a:bodyPr>
          <a:lstStyle/>
          <a:p>
            <a:r>
              <a:rPr lang="en-US">
                <a:solidFill>
                  <a:srgbClr val="000000"/>
                </a:solidFill>
              </a:rPr>
              <a:t>LEARNING ACTIVITY – ROLE PLAY</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Male Profile">
            <a:extLst>
              <a:ext uri="{FF2B5EF4-FFF2-40B4-BE49-F238E27FC236}">
                <a16:creationId xmlns:a16="http://schemas.microsoft.com/office/drawing/2014/main" id="{17E13607-02F1-4753-91FC-9EE6CF52F2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5E5F10D4-9ABB-47E3-87CD-2E6C474728CC}"/>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PICK A PARTNER</a:t>
            </a:r>
          </a:p>
          <a:p>
            <a:r>
              <a:rPr lang="en-US" sz="2000" dirty="0">
                <a:solidFill>
                  <a:srgbClr val="000000"/>
                </a:solidFill>
              </a:rPr>
              <a:t>ONE IS SURVIVOR AND ONE IS HELPER</a:t>
            </a:r>
          </a:p>
          <a:p>
            <a:r>
              <a:rPr lang="en-US" sz="2000" dirty="0">
                <a:solidFill>
                  <a:srgbClr val="000000"/>
                </a:solidFill>
              </a:rPr>
              <a:t>SWITCH ROLES FOR ROLE PLAY #2</a:t>
            </a:r>
          </a:p>
          <a:p>
            <a:r>
              <a:rPr lang="en-US" sz="2000" dirty="0">
                <a:solidFill>
                  <a:srgbClr val="000000"/>
                </a:solidFill>
              </a:rPr>
              <a:t>PRACTICE THE TECHNIQUES YOU HAVE LEARNED</a:t>
            </a:r>
          </a:p>
        </p:txBody>
      </p:sp>
    </p:spTree>
    <p:extLst>
      <p:ext uri="{BB962C8B-B14F-4D97-AF65-F5344CB8AC3E}">
        <p14:creationId xmlns:p14="http://schemas.microsoft.com/office/powerpoint/2010/main" val="215246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6172-2392-43F5-87C9-DA18C4D16854}"/>
              </a:ext>
            </a:extLst>
          </p:cNvPr>
          <p:cNvSpPr>
            <a:spLocks noGrp="1"/>
          </p:cNvSpPr>
          <p:nvPr>
            <p:ph type="title"/>
          </p:nvPr>
        </p:nvSpPr>
        <p:spPr/>
        <p:txBody>
          <a:bodyPr/>
          <a:lstStyle/>
          <a:p>
            <a:r>
              <a:rPr lang="en-US" dirty="0"/>
              <a:t>ROLE PLAY #1</a:t>
            </a:r>
          </a:p>
        </p:txBody>
      </p:sp>
      <p:sp>
        <p:nvSpPr>
          <p:cNvPr id="3" name="Content Placeholder 2">
            <a:extLst>
              <a:ext uri="{FF2B5EF4-FFF2-40B4-BE49-F238E27FC236}">
                <a16:creationId xmlns:a16="http://schemas.microsoft.com/office/drawing/2014/main" id="{91E3A2F4-4AA2-4894-A51E-F026D7439524}"/>
              </a:ext>
            </a:extLst>
          </p:cNvPr>
          <p:cNvSpPr>
            <a:spLocks noGrp="1"/>
          </p:cNvSpPr>
          <p:nvPr>
            <p:ph idx="1"/>
          </p:nvPr>
        </p:nvSpPr>
        <p:spPr/>
        <p:txBody>
          <a:bodyPr/>
          <a:lstStyle/>
          <a:p>
            <a:pPr marL="0" indent="0">
              <a:buNone/>
            </a:pPr>
            <a:r>
              <a:rPr lang="en-US" dirty="0"/>
              <a:t>This morning there was an earthquake that shook things off shelves, caused the fire sprinklers to go off, and knocked out the power to your facility. Several hours have passed and things have settled down but it is starting to get dark. You notice one of the alert female residents wandering around the halls and refusing to go into her room. Practice the principles of PFA to calm and reassure this person.</a:t>
            </a:r>
          </a:p>
        </p:txBody>
      </p:sp>
    </p:spTree>
    <p:extLst>
      <p:ext uri="{BB962C8B-B14F-4D97-AF65-F5344CB8AC3E}">
        <p14:creationId xmlns:p14="http://schemas.microsoft.com/office/powerpoint/2010/main" val="744229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58E3C-8CF2-4461-A688-C93B764F936B}"/>
              </a:ext>
            </a:extLst>
          </p:cNvPr>
          <p:cNvSpPr>
            <a:spLocks noGrp="1"/>
          </p:cNvSpPr>
          <p:nvPr>
            <p:ph type="title"/>
          </p:nvPr>
        </p:nvSpPr>
        <p:spPr/>
        <p:txBody>
          <a:bodyPr/>
          <a:lstStyle/>
          <a:p>
            <a:r>
              <a:rPr lang="en-US" dirty="0"/>
              <a:t>ROLE PLAY #2</a:t>
            </a:r>
          </a:p>
        </p:txBody>
      </p:sp>
      <p:sp>
        <p:nvSpPr>
          <p:cNvPr id="3" name="Content Placeholder 2">
            <a:extLst>
              <a:ext uri="{FF2B5EF4-FFF2-40B4-BE49-F238E27FC236}">
                <a16:creationId xmlns:a16="http://schemas.microsoft.com/office/drawing/2014/main" id="{1BFA406B-3F3A-4FCC-8307-CB42D59A4E05}"/>
              </a:ext>
            </a:extLst>
          </p:cNvPr>
          <p:cNvSpPr>
            <a:spLocks noGrp="1"/>
          </p:cNvSpPr>
          <p:nvPr>
            <p:ph idx="1"/>
          </p:nvPr>
        </p:nvSpPr>
        <p:spPr/>
        <p:txBody>
          <a:bodyPr/>
          <a:lstStyle/>
          <a:p>
            <a:pPr marL="0" indent="0">
              <a:buNone/>
            </a:pPr>
            <a:r>
              <a:rPr lang="en-US" dirty="0"/>
              <a:t>There was a fire at a nearby nursing home that killed two residents and forced all to evacuate. Your facility has accepted five emergency admits from the burned facility. One of these admits is a male resident whose roommate was killed in the fire. You see him in his wheelchair in the corner of the dining room weeping quietly and muttering to himself. Practice the principles of PFA to calm and comfort him.</a:t>
            </a:r>
          </a:p>
          <a:p>
            <a:pPr marL="0" indent="0">
              <a:buNone/>
            </a:pPr>
            <a:endParaRPr lang="en-US" dirty="0"/>
          </a:p>
          <a:p>
            <a:pPr marL="0" indent="0">
              <a:buNone/>
            </a:pPr>
            <a:r>
              <a:rPr lang="en-US" dirty="0"/>
              <a:t>A few minutes into the conversation he tells you “I can’t take all this trouble anymore. I just want to die”.</a:t>
            </a:r>
          </a:p>
          <a:p>
            <a:pPr marL="0" indent="0">
              <a:buNone/>
            </a:pPr>
            <a:r>
              <a:rPr lang="en-US" dirty="0"/>
              <a:t>What is your next step?</a:t>
            </a:r>
          </a:p>
        </p:txBody>
      </p:sp>
    </p:spTree>
    <p:extLst>
      <p:ext uri="{BB962C8B-B14F-4D97-AF65-F5344CB8AC3E}">
        <p14:creationId xmlns:p14="http://schemas.microsoft.com/office/powerpoint/2010/main" val="566753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56F5174-31D9-4DBB-AAB7-A1FD7BDB13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AE113210-7872-481A-ADE6-3A05CCAF5EB2}"/>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CC5D14-7384-44F4-A454-7BD70E5513BD}"/>
              </a:ext>
            </a:extLst>
          </p:cNvPr>
          <p:cNvSpPr>
            <a:spLocks noGrp="1"/>
          </p:cNvSpPr>
          <p:nvPr>
            <p:ph type="title"/>
          </p:nvPr>
        </p:nvSpPr>
        <p:spPr>
          <a:xfrm>
            <a:off x="6094105" y="802955"/>
            <a:ext cx="4977976" cy="1454051"/>
          </a:xfrm>
        </p:spPr>
        <p:txBody>
          <a:bodyPr vert="horz" lIns="91440" tIns="45720" rIns="91440" bIns="45720" rtlCol="0" anchor="ctr">
            <a:normAutofit/>
          </a:bodyPr>
          <a:lstStyle/>
          <a:p>
            <a:r>
              <a:rPr lang="en-US" sz="2400">
                <a:solidFill>
                  <a:srgbClr val="000000"/>
                </a:solidFill>
              </a:rPr>
              <a:t>WHAT IS A “DISASTER”?</a:t>
            </a:r>
            <a:br>
              <a:rPr lang="en-US" sz="2400">
                <a:solidFill>
                  <a:srgbClr val="000000"/>
                </a:solidFill>
              </a:rPr>
            </a:br>
            <a:r>
              <a:rPr lang="en-US" sz="2400">
                <a:solidFill>
                  <a:srgbClr val="000000"/>
                </a:solidFill>
              </a:rPr>
              <a:t/>
            </a:r>
            <a:br>
              <a:rPr lang="en-US" sz="2400">
                <a:solidFill>
                  <a:srgbClr val="000000"/>
                </a:solidFill>
              </a:rPr>
            </a:br>
            <a:r>
              <a:rPr lang="en-US" sz="2400">
                <a:solidFill>
                  <a:srgbClr val="000000"/>
                </a:solidFill>
              </a:rPr>
              <a:t>Wide - scale emergency events that </a:t>
            </a:r>
            <a:br>
              <a:rPr lang="en-US" sz="2400">
                <a:solidFill>
                  <a:srgbClr val="000000"/>
                </a:solidFill>
              </a:rPr>
            </a:br>
            <a:r>
              <a:rPr lang="en-US" sz="2400">
                <a:solidFill>
                  <a:srgbClr val="000000"/>
                </a:solidFill>
              </a:rPr>
              <a:t>have a severe impact on a community</a:t>
            </a:r>
          </a:p>
        </p:txBody>
      </p:sp>
      <p:sp>
        <p:nvSpPr>
          <p:cNvPr id="20" name="Freeform 62">
            <a:extLst>
              <a:ext uri="{FF2B5EF4-FFF2-40B4-BE49-F238E27FC236}">
                <a16:creationId xmlns:a16="http://schemas.microsoft.com/office/drawing/2014/main" id="{F9A95BEE-6BB1-4A28-A8E6-A34B2E42EF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Content Placeholder 5" descr="A group of people walking in front of a sunset&#10;&#10;Description generated with very high confidence">
            <a:extLst>
              <a:ext uri="{FF2B5EF4-FFF2-40B4-BE49-F238E27FC236}">
                <a16:creationId xmlns:a16="http://schemas.microsoft.com/office/drawing/2014/main" id="{C9AAEB57-AA11-494B-BB49-26AB1DD2EF87}"/>
              </a:ext>
            </a:extLst>
          </p:cNvPr>
          <p:cNvPicPr>
            <a:picLocks noGrp="1" noChangeAspect="1"/>
          </p:cNvPicPr>
          <p:nvPr>
            <p:ph sz="half" idx="2"/>
          </p:nvPr>
        </p:nvPicPr>
        <p:blipFill rotWithShape="1">
          <a:blip r:embed="rId4">
            <a:alphaModFix/>
            <a:extLst>
              <a:ext uri="{28A0092B-C50C-407E-A947-70E740481C1C}">
                <a14:useLocalDpi xmlns:a14="http://schemas.microsoft.com/office/drawing/2010/main" val="0"/>
              </a:ext>
            </a:extLst>
          </a:blip>
          <a:srcRect l="16095" r="20130" b="-2"/>
          <a:stretch/>
        </p:blipFill>
        <p:spPr>
          <a:xfrm>
            <a:off x="20" y="907231"/>
            <a:ext cx="4838021" cy="5063738"/>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3" name="Content Placeholder 2">
            <a:extLst>
              <a:ext uri="{FF2B5EF4-FFF2-40B4-BE49-F238E27FC236}">
                <a16:creationId xmlns:a16="http://schemas.microsoft.com/office/drawing/2014/main" id="{A935D02B-AFB1-4072-BAE5-795B4A82F69C}"/>
              </a:ext>
            </a:extLst>
          </p:cNvPr>
          <p:cNvSpPr>
            <a:spLocks noGrp="1"/>
          </p:cNvSpPr>
          <p:nvPr>
            <p:ph sz="half" idx="1"/>
          </p:nvPr>
        </p:nvSpPr>
        <p:spPr>
          <a:xfrm>
            <a:off x="6090574" y="2421682"/>
            <a:ext cx="4977578" cy="3639289"/>
          </a:xfrm>
        </p:spPr>
        <p:txBody>
          <a:bodyPr vert="horz" lIns="91440" tIns="45720" rIns="91440" bIns="45720" rtlCol="0" anchor="ctr">
            <a:normAutofit/>
          </a:bodyPr>
          <a:lstStyle/>
          <a:p>
            <a:pPr marL="0" indent="0">
              <a:buNone/>
            </a:pPr>
            <a:r>
              <a:rPr lang="en-US" sz="1400" b="1" dirty="0">
                <a:solidFill>
                  <a:srgbClr val="000000"/>
                </a:solidFill>
              </a:rPr>
              <a:t>DISASTERS -</a:t>
            </a:r>
          </a:p>
          <a:p>
            <a:pPr marL="0"/>
            <a:r>
              <a:rPr lang="en-US" sz="1400" dirty="0">
                <a:solidFill>
                  <a:srgbClr val="000000"/>
                </a:solidFill>
              </a:rPr>
              <a:t>Traumatize large populations of people at once</a:t>
            </a:r>
          </a:p>
          <a:p>
            <a:pPr marL="0"/>
            <a:endParaRPr lang="en-US" sz="1400" dirty="0">
              <a:solidFill>
                <a:srgbClr val="000000"/>
              </a:solidFill>
            </a:endParaRPr>
          </a:p>
          <a:p>
            <a:pPr marL="0"/>
            <a:r>
              <a:rPr lang="en-US" sz="1400" dirty="0">
                <a:solidFill>
                  <a:srgbClr val="000000"/>
                </a:solidFill>
              </a:rPr>
              <a:t>Can result in epidemics of survivor guilt and other psychological symptoms</a:t>
            </a:r>
          </a:p>
          <a:p>
            <a:pPr marL="0"/>
            <a:endParaRPr lang="en-US" sz="1400" dirty="0">
              <a:solidFill>
                <a:srgbClr val="000000"/>
              </a:solidFill>
            </a:endParaRPr>
          </a:p>
          <a:p>
            <a:pPr marL="0"/>
            <a:r>
              <a:rPr lang="en-US" sz="1400" dirty="0">
                <a:solidFill>
                  <a:srgbClr val="000000"/>
                </a:solidFill>
              </a:rPr>
              <a:t>Create chaotic environment</a:t>
            </a:r>
          </a:p>
          <a:p>
            <a:pPr marL="0"/>
            <a:endParaRPr lang="en-US" sz="1400" dirty="0">
              <a:solidFill>
                <a:srgbClr val="000000"/>
              </a:solidFill>
            </a:endParaRPr>
          </a:p>
          <a:p>
            <a:pPr marL="0"/>
            <a:r>
              <a:rPr lang="en-US" sz="1400" dirty="0">
                <a:solidFill>
                  <a:srgbClr val="000000"/>
                </a:solidFill>
              </a:rPr>
              <a:t>Multiple stressors</a:t>
            </a:r>
          </a:p>
          <a:p>
            <a:pPr marL="0"/>
            <a:endParaRPr lang="en-US" sz="1400" dirty="0">
              <a:solidFill>
                <a:srgbClr val="000000"/>
              </a:solidFill>
            </a:endParaRPr>
          </a:p>
          <a:p>
            <a:pPr marL="0"/>
            <a:r>
              <a:rPr lang="en-US" sz="1400" dirty="0">
                <a:solidFill>
                  <a:srgbClr val="000000"/>
                </a:solidFill>
              </a:rPr>
              <a:t>A smaller event that impacts just one household or person can be a disaster for the  survivors</a:t>
            </a:r>
          </a:p>
          <a:p>
            <a:pPr marL="0"/>
            <a:endParaRPr lang="en-US" sz="1400" dirty="0">
              <a:solidFill>
                <a:srgbClr val="000000"/>
              </a:solidFill>
            </a:endParaRPr>
          </a:p>
        </p:txBody>
      </p:sp>
    </p:spTree>
    <p:extLst>
      <p:ext uri="{BB962C8B-B14F-4D97-AF65-F5344CB8AC3E}">
        <p14:creationId xmlns:p14="http://schemas.microsoft.com/office/powerpoint/2010/main" val="2000648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8FBF6-BEA3-4C82-BA42-ADFA60E8E630}"/>
              </a:ext>
            </a:extLst>
          </p:cNvPr>
          <p:cNvSpPr>
            <a:spLocks noGrp="1"/>
          </p:cNvSpPr>
          <p:nvPr>
            <p:ph type="title"/>
          </p:nvPr>
        </p:nvSpPr>
        <p:spPr/>
        <p:txBody>
          <a:bodyPr/>
          <a:lstStyle/>
          <a:p>
            <a:r>
              <a:rPr lang="en-US" dirty="0"/>
              <a:t>Additional PFA Resources</a:t>
            </a:r>
          </a:p>
        </p:txBody>
      </p:sp>
      <p:sp>
        <p:nvSpPr>
          <p:cNvPr id="3" name="Content Placeholder 2">
            <a:extLst>
              <a:ext uri="{FF2B5EF4-FFF2-40B4-BE49-F238E27FC236}">
                <a16:creationId xmlns:a16="http://schemas.microsoft.com/office/drawing/2014/main" id="{F22F8518-7DD3-4CC8-9BC9-308A88071984}"/>
              </a:ext>
            </a:extLst>
          </p:cNvPr>
          <p:cNvSpPr>
            <a:spLocks noGrp="1"/>
          </p:cNvSpPr>
          <p:nvPr>
            <p:ph idx="1"/>
          </p:nvPr>
        </p:nvSpPr>
        <p:spPr/>
        <p:txBody>
          <a:bodyPr/>
          <a:lstStyle/>
          <a:p>
            <a:r>
              <a:rPr lang="en-US" dirty="0"/>
              <a:t>National Child Traumatic Stress Network </a:t>
            </a:r>
            <a:r>
              <a:rPr lang="en-US" dirty="0">
                <a:hlinkClick r:id="rId3"/>
              </a:rPr>
              <a:t>https://learn.nctsn.org/course/index.php?categoryid=11</a:t>
            </a:r>
            <a:endParaRPr lang="en-US" dirty="0"/>
          </a:p>
          <a:p>
            <a:endParaRPr lang="en-US" dirty="0"/>
          </a:p>
          <a:p>
            <a:r>
              <a:rPr lang="en-US" dirty="0"/>
              <a:t>Minnesota Dept of Health </a:t>
            </a:r>
            <a:r>
              <a:rPr lang="en-US" dirty="0">
                <a:hlinkClick r:id="rId4"/>
              </a:rPr>
              <a:t>http://www.health.state.mn.us/oep/responsesystems/pfa.html</a:t>
            </a:r>
            <a:endParaRPr lang="en-US" dirty="0"/>
          </a:p>
          <a:p>
            <a:endParaRPr lang="en-US" dirty="0"/>
          </a:p>
          <a:p>
            <a:r>
              <a:rPr lang="en-US" dirty="0"/>
              <a:t>John Hopkins University via </a:t>
            </a:r>
            <a:r>
              <a:rPr lang="en-US" i="1" dirty="0"/>
              <a:t>Coursera</a:t>
            </a:r>
            <a:r>
              <a:rPr lang="en-US" dirty="0"/>
              <a:t> </a:t>
            </a:r>
            <a:r>
              <a:rPr lang="en-US" dirty="0">
                <a:hlinkClick r:id="rId5"/>
              </a:rPr>
              <a:t>https://www.class-central.com/course/coursera-psychological-first-aid-2900</a:t>
            </a:r>
            <a:r>
              <a:rPr lang="en-US" dirty="0"/>
              <a:t>		</a:t>
            </a:r>
          </a:p>
        </p:txBody>
      </p:sp>
    </p:spTree>
    <p:extLst>
      <p:ext uri="{BB962C8B-B14F-4D97-AF65-F5344CB8AC3E}">
        <p14:creationId xmlns:p14="http://schemas.microsoft.com/office/powerpoint/2010/main" val="14094882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DAC52-DC48-4AAD-BD82-2A9763540470}"/>
              </a:ext>
            </a:extLst>
          </p:cNvPr>
          <p:cNvSpPr>
            <a:spLocks noGrp="1"/>
          </p:cNvSpPr>
          <p:nvPr>
            <p:ph type="title"/>
          </p:nvPr>
        </p:nvSpPr>
        <p:spPr/>
        <p:txBody>
          <a:bodyPr/>
          <a:lstStyle/>
          <a:p>
            <a:r>
              <a:rPr lang="en-US"/>
              <a:t>Disaster Mental </a:t>
            </a:r>
            <a:r>
              <a:rPr lang="en-US" dirty="0"/>
              <a:t>Health Services</a:t>
            </a:r>
          </a:p>
        </p:txBody>
      </p:sp>
      <p:sp>
        <p:nvSpPr>
          <p:cNvPr id="3" name="Content Placeholder 2">
            <a:extLst>
              <a:ext uri="{FF2B5EF4-FFF2-40B4-BE49-F238E27FC236}">
                <a16:creationId xmlns:a16="http://schemas.microsoft.com/office/drawing/2014/main" id="{ADBA7C7A-DFD5-4AF3-B18D-82C1FFB67DA5}"/>
              </a:ext>
            </a:extLst>
          </p:cNvPr>
          <p:cNvSpPr>
            <a:spLocks noGrp="1"/>
          </p:cNvSpPr>
          <p:nvPr>
            <p:ph idx="1"/>
          </p:nvPr>
        </p:nvSpPr>
        <p:spPr/>
        <p:txBody>
          <a:bodyPr/>
          <a:lstStyle/>
          <a:p>
            <a:endParaRPr lang="en-US" dirty="0"/>
          </a:p>
          <a:p>
            <a:r>
              <a:rPr lang="en-US" dirty="0"/>
              <a:t>Contact List for California County Mental Health Departments </a:t>
            </a:r>
            <a:r>
              <a:rPr lang="en-US" dirty="0">
                <a:hlinkClick r:id="rId3"/>
              </a:rPr>
              <a:t>https://www.dhcs.ca.gov/individuals/Pages/MHPContactList.aspx</a:t>
            </a:r>
            <a:r>
              <a:rPr lang="en-US" dirty="0"/>
              <a:t>	</a:t>
            </a:r>
          </a:p>
          <a:p>
            <a:endParaRPr lang="en-US" dirty="0"/>
          </a:p>
          <a:p>
            <a:r>
              <a:rPr lang="en-US" dirty="0"/>
              <a:t>Disaster Distress Helpline SAMHSA  1 800-985-5590 </a:t>
            </a:r>
            <a:r>
              <a:rPr lang="en-US" dirty="0">
                <a:hlinkClick r:id="rId4"/>
              </a:rPr>
              <a:t>http://disasterdistress.samhsa.gov</a:t>
            </a:r>
            <a:r>
              <a:rPr lang="en-US" dirty="0"/>
              <a:t>	</a:t>
            </a:r>
          </a:p>
          <a:p>
            <a:endParaRPr lang="en-US" dirty="0"/>
          </a:p>
          <a:p>
            <a:r>
              <a:rPr lang="en-US" dirty="0"/>
              <a:t>American Red Cross 1 800-RED CROSS</a:t>
            </a:r>
          </a:p>
        </p:txBody>
      </p:sp>
    </p:spTree>
    <p:extLst>
      <p:ext uri="{BB962C8B-B14F-4D97-AF65-F5344CB8AC3E}">
        <p14:creationId xmlns:p14="http://schemas.microsoft.com/office/powerpoint/2010/main" val="1057516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r>
              <a:rPr lang="en-US" b="1" dirty="0" smtClean="0"/>
              <a:t>Regarding this presentation:</a:t>
            </a:r>
          </a:p>
          <a:p>
            <a:r>
              <a:rPr lang="en-US" dirty="0" smtClean="0"/>
              <a:t>Jocelyn Montgomery, PHN</a:t>
            </a:r>
          </a:p>
          <a:p>
            <a:r>
              <a:rPr lang="en-US" dirty="0" smtClean="0">
                <a:hlinkClick r:id="rId2"/>
              </a:rPr>
              <a:t>jocelynmontgomery@gmail.com</a:t>
            </a:r>
            <a:endParaRPr lang="en-US" dirty="0" smtClean="0"/>
          </a:p>
          <a:p>
            <a:endParaRPr lang="en-US" dirty="0" smtClean="0"/>
          </a:p>
          <a:p>
            <a:pPr marL="0" indent="0">
              <a:buNone/>
            </a:pPr>
            <a:r>
              <a:rPr lang="en-US" b="1" dirty="0" smtClean="0"/>
              <a:t>Regarding Continuing Education:</a:t>
            </a:r>
          </a:p>
          <a:p>
            <a:r>
              <a:rPr lang="en-US" dirty="0" smtClean="0"/>
              <a:t>Cortney Kesterson, CAHF-DPP Coordinator</a:t>
            </a:r>
          </a:p>
          <a:p>
            <a:r>
              <a:rPr lang="en-US" dirty="0" smtClean="0">
                <a:hlinkClick r:id="rId3"/>
              </a:rPr>
              <a:t>ckesterson@cahf.org</a:t>
            </a:r>
            <a:endParaRPr lang="en-US" dirty="0" smtClean="0"/>
          </a:p>
          <a:p>
            <a:endParaRPr lang="en-US" dirty="0"/>
          </a:p>
          <a:p>
            <a:endParaRPr lang="en-US" dirty="0"/>
          </a:p>
        </p:txBody>
      </p:sp>
    </p:spTree>
    <p:extLst>
      <p:ext uri="{BB962C8B-B14F-4D97-AF65-F5344CB8AC3E}">
        <p14:creationId xmlns:p14="http://schemas.microsoft.com/office/powerpoint/2010/main" val="2751943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5911E3A-C35B-4EF7-A355-B84E9A14AF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E21ADB3D-AD65-44B4-847D-5E90E90A5D1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 name="Freeform 5">
              <a:extLst>
                <a:ext uri="{FF2B5EF4-FFF2-40B4-BE49-F238E27FC236}">
                  <a16:creationId xmlns:a16="http://schemas.microsoft.com/office/drawing/2014/main" id="{CF580C70-814C-4845-B645-919BFFBD16B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6">
              <a:extLst>
                <a:ext uri="{FF2B5EF4-FFF2-40B4-BE49-F238E27FC236}">
                  <a16:creationId xmlns:a16="http://schemas.microsoft.com/office/drawing/2014/main" id="{34D7BF57-4CAA-45B2-9EF0-0AA1FCF70B1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7">
              <a:extLst>
                <a:ext uri="{FF2B5EF4-FFF2-40B4-BE49-F238E27FC236}">
                  <a16:creationId xmlns:a16="http://schemas.microsoft.com/office/drawing/2014/main" id="{7886F306-C03A-40C6-8FD5-DCE3D4595D6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8">
              <a:extLst>
                <a:ext uri="{FF2B5EF4-FFF2-40B4-BE49-F238E27FC236}">
                  <a16:creationId xmlns:a16="http://schemas.microsoft.com/office/drawing/2014/main" id="{2FDC9A36-C7C3-47D7-A64E-ED25C47EC70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9">
              <a:extLst>
                <a:ext uri="{FF2B5EF4-FFF2-40B4-BE49-F238E27FC236}">
                  <a16:creationId xmlns:a16="http://schemas.microsoft.com/office/drawing/2014/main" id="{BB19BC37-158A-43DC-9A9E-E45CC71954D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9" name="Freeform 10">
              <a:extLst>
                <a:ext uri="{FF2B5EF4-FFF2-40B4-BE49-F238E27FC236}">
                  <a16:creationId xmlns:a16="http://schemas.microsoft.com/office/drawing/2014/main" id="{077654CC-108F-48D5-B5E9-437F164F52A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1">
              <a:extLst>
                <a:ext uri="{FF2B5EF4-FFF2-40B4-BE49-F238E27FC236}">
                  <a16:creationId xmlns:a16="http://schemas.microsoft.com/office/drawing/2014/main" id="{A3CF3A63-1C1E-4E85-A78A-FDC16431E3A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2">
              <a:extLst>
                <a:ext uri="{FF2B5EF4-FFF2-40B4-BE49-F238E27FC236}">
                  <a16:creationId xmlns:a16="http://schemas.microsoft.com/office/drawing/2014/main" id="{8740FC9A-72DD-4D9B-BA25-1CCED135240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3">
              <a:extLst>
                <a:ext uri="{FF2B5EF4-FFF2-40B4-BE49-F238E27FC236}">
                  <a16:creationId xmlns:a16="http://schemas.microsoft.com/office/drawing/2014/main" id="{7FBF5743-F2AE-4D0D-BCD1-01F7686D012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4">
              <a:extLst>
                <a:ext uri="{FF2B5EF4-FFF2-40B4-BE49-F238E27FC236}">
                  <a16:creationId xmlns:a16="http://schemas.microsoft.com/office/drawing/2014/main" id="{CED32316-D4F7-4795-BBE0-DEBB60E27CE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5">
              <a:extLst>
                <a:ext uri="{FF2B5EF4-FFF2-40B4-BE49-F238E27FC236}">
                  <a16:creationId xmlns:a16="http://schemas.microsoft.com/office/drawing/2014/main" id="{583B23C9-B9B7-4E93-9538-CBE316F83FD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6">
              <a:extLst>
                <a:ext uri="{FF2B5EF4-FFF2-40B4-BE49-F238E27FC236}">
                  <a16:creationId xmlns:a16="http://schemas.microsoft.com/office/drawing/2014/main" id="{5B144260-9F2C-4ADB-A37C-1CFB4B428B1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7">
              <a:extLst>
                <a:ext uri="{FF2B5EF4-FFF2-40B4-BE49-F238E27FC236}">
                  <a16:creationId xmlns:a16="http://schemas.microsoft.com/office/drawing/2014/main" id="{53FF918D-79D3-4F55-A68C-0DD5880DABD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8">
              <a:extLst>
                <a:ext uri="{FF2B5EF4-FFF2-40B4-BE49-F238E27FC236}">
                  <a16:creationId xmlns:a16="http://schemas.microsoft.com/office/drawing/2014/main" id="{B9FC1440-933F-44FE-8D77-4827DD0F99A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9">
              <a:extLst>
                <a:ext uri="{FF2B5EF4-FFF2-40B4-BE49-F238E27FC236}">
                  <a16:creationId xmlns:a16="http://schemas.microsoft.com/office/drawing/2014/main" id="{0F67F308-A67C-4D2E-B081-59BB31D8EC5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0">
              <a:extLst>
                <a:ext uri="{FF2B5EF4-FFF2-40B4-BE49-F238E27FC236}">
                  <a16:creationId xmlns:a16="http://schemas.microsoft.com/office/drawing/2014/main" id="{80112F01-90EB-4AEC-A39C-5C6875FFB99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0" name="Freeform 21">
              <a:extLst>
                <a:ext uri="{FF2B5EF4-FFF2-40B4-BE49-F238E27FC236}">
                  <a16:creationId xmlns:a16="http://schemas.microsoft.com/office/drawing/2014/main" id="{893F6B05-90EB-4C75-A0F0-C7247553BD8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1" name="Freeform 22">
              <a:extLst>
                <a:ext uri="{FF2B5EF4-FFF2-40B4-BE49-F238E27FC236}">
                  <a16:creationId xmlns:a16="http://schemas.microsoft.com/office/drawing/2014/main" id="{227B563B-E0C0-4D81-966D-B5E2DBAAE8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23">
              <a:extLst>
                <a:ext uri="{FF2B5EF4-FFF2-40B4-BE49-F238E27FC236}">
                  <a16:creationId xmlns:a16="http://schemas.microsoft.com/office/drawing/2014/main" id="{130DF93D-D1FF-477A-BDCE-C8B01C3B476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4">
              <a:extLst>
                <a:ext uri="{FF2B5EF4-FFF2-40B4-BE49-F238E27FC236}">
                  <a16:creationId xmlns:a16="http://schemas.microsoft.com/office/drawing/2014/main" id="{44ED67A1-C6FE-4AC8-8473-11DAC03DCD3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4" name="Freeform 25">
              <a:extLst>
                <a:ext uri="{FF2B5EF4-FFF2-40B4-BE49-F238E27FC236}">
                  <a16:creationId xmlns:a16="http://schemas.microsoft.com/office/drawing/2014/main" id="{213A54F3-15FA-4C8F-8ABF-CE77E72196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6" name="Group 35">
            <a:extLst>
              <a:ext uri="{FF2B5EF4-FFF2-40B4-BE49-F238E27FC236}">
                <a16:creationId xmlns:a16="http://schemas.microsoft.com/office/drawing/2014/main" id="{5F8A7F7F-DD1A-4F41-98AC-B9CE2A620CDC}"/>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7" name="Rectangle 36">
              <a:extLst>
                <a:ext uri="{FF2B5EF4-FFF2-40B4-BE49-F238E27FC236}">
                  <a16:creationId xmlns:a16="http://schemas.microsoft.com/office/drawing/2014/main" id="{CEF47228-EB7C-4EBA-BE01-DA6CB241028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Isosceles Triangle 22">
              <a:extLst>
                <a:ext uri="{FF2B5EF4-FFF2-40B4-BE49-F238E27FC236}">
                  <a16:creationId xmlns:a16="http://schemas.microsoft.com/office/drawing/2014/main" id="{3D2FD25A-EFFD-4F5C-9258-981F5907DE2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9" name="Rectangle 38">
              <a:extLst>
                <a:ext uri="{FF2B5EF4-FFF2-40B4-BE49-F238E27FC236}">
                  <a16:creationId xmlns:a16="http://schemas.microsoft.com/office/drawing/2014/main" id="{DCF573BC-A06F-4036-A3A8-9D07DDE6225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5" name="Title 4">
            <a:extLst>
              <a:ext uri="{FF2B5EF4-FFF2-40B4-BE49-F238E27FC236}">
                <a16:creationId xmlns:a16="http://schemas.microsoft.com/office/drawing/2014/main" id="{EBBEB3DC-1E72-4128-BDB0-589BEBDB18EA}"/>
              </a:ext>
            </a:extLst>
          </p:cNvPr>
          <p:cNvSpPr>
            <a:spLocks noGrp="1"/>
          </p:cNvSpPr>
          <p:nvPr>
            <p:ph type="title"/>
          </p:nvPr>
        </p:nvSpPr>
        <p:spPr>
          <a:xfrm>
            <a:off x="904877" y="2415322"/>
            <a:ext cx="3451730" cy="2399869"/>
          </a:xfrm>
        </p:spPr>
        <p:txBody>
          <a:bodyPr>
            <a:normAutofit/>
          </a:bodyPr>
          <a:lstStyle/>
          <a:p>
            <a:pPr algn="ctr"/>
            <a:r>
              <a:rPr lang="en-US" sz="4000">
                <a:solidFill>
                  <a:srgbClr val="FFFFFF"/>
                </a:solidFill>
              </a:rPr>
              <a:t>IMPACT OF DISASTERS</a:t>
            </a:r>
          </a:p>
        </p:txBody>
      </p:sp>
      <p:sp>
        <p:nvSpPr>
          <p:cNvPr id="6" name="Content Placeholder 5">
            <a:extLst>
              <a:ext uri="{FF2B5EF4-FFF2-40B4-BE49-F238E27FC236}">
                <a16:creationId xmlns:a16="http://schemas.microsoft.com/office/drawing/2014/main" id="{817DC947-4BDD-411E-BD4B-3EE4F5553385}"/>
              </a:ext>
            </a:extLst>
          </p:cNvPr>
          <p:cNvSpPr>
            <a:spLocks noGrp="1"/>
          </p:cNvSpPr>
          <p:nvPr>
            <p:ph idx="1"/>
          </p:nvPr>
        </p:nvSpPr>
        <p:spPr>
          <a:xfrm>
            <a:off x="5120640" y="804672"/>
            <a:ext cx="6281928" cy="5248656"/>
          </a:xfrm>
        </p:spPr>
        <p:txBody>
          <a:bodyPr anchor="ctr">
            <a:normAutofit/>
          </a:bodyPr>
          <a:lstStyle/>
          <a:p>
            <a:pPr marL="0" indent="0">
              <a:buNone/>
            </a:pPr>
            <a:r>
              <a:rPr lang="en-US" sz="2000" dirty="0"/>
              <a:t>For a community – depletion of resources and slow recovery</a:t>
            </a:r>
          </a:p>
          <a:p>
            <a:pPr marL="0" indent="0">
              <a:buNone/>
            </a:pPr>
            <a:r>
              <a:rPr lang="en-US" sz="2000" dirty="0"/>
              <a:t>For people – </a:t>
            </a:r>
          </a:p>
          <a:p>
            <a:r>
              <a:rPr lang="en-US" sz="2000" dirty="0"/>
              <a:t>Everyone who experiences a disaster is affected in some way – Even the helpers!</a:t>
            </a:r>
          </a:p>
          <a:p>
            <a:r>
              <a:rPr lang="en-US" sz="2000" dirty="0"/>
              <a:t>People pull together</a:t>
            </a:r>
          </a:p>
          <a:p>
            <a:r>
              <a:rPr lang="en-US" sz="2000" dirty="0"/>
              <a:t>Stress and grief are common reactions to uncommon situations</a:t>
            </a:r>
          </a:p>
        </p:txBody>
      </p:sp>
    </p:spTree>
    <p:extLst>
      <p:ext uri="{BB962C8B-B14F-4D97-AF65-F5344CB8AC3E}">
        <p14:creationId xmlns:p14="http://schemas.microsoft.com/office/powerpoint/2010/main" val="155194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CB5F1CC-7244-4D46-BC4A-F0A190F661BE}"/>
              </a:ext>
            </a:extLst>
          </p:cNvPr>
          <p:cNvSpPr>
            <a:spLocks noGrp="1"/>
          </p:cNvSpPr>
          <p:nvPr>
            <p:ph type="title"/>
          </p:nvPr>
        </p:nvSpPr>
        <p:spPr>
          <a:xfrm>
            <a:off x="6094105" y="802955"/>
            <a:ext cx="4977976" cy="1454051"/>
          </a:xfrm>
        </p:spPr>
        <p:txBody>
          <a:bodyPr>
            <a:normAutofit/>
          </a:bodyPr>
          <a:lstStyle/>
          <a:p>
            <a:r>
              <a:rPr lang="en-US" dirty="0">
                <a:solidFill>
                  <a:srgbClr val="000000"/>
                </a:solidFill>
              </a:rPr>
              <a:t>REACTIONS</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Group">
            <a:extLst>
              <a:ext uri="{FF2B5EF4-FFF2-40B4-BE49-F238E27FC236}">
                <a16:creationId xmlns:a16="http://schemas.microsoft.com/office/drawing/2014/main" id="{4FC56C45-9D35-4716-96AB-4B874B3F8D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4DD9AE08-B589-474C-89CD-F52372E53B88}"/>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Some people will have severe reactions following a disaster event</a:t>
            </a:r>
          </a:p>
          <a:p>
            <a:endParaRPr lang="en-US" sz="2000" dirty="0">
              <a:solidFill>
                <a:srgbClr val="000000"/>
              </a:solidFill>
            </a:endParaRPr>
          </a:p>
          <a:p>
            <a:r>
              <a:rPr lang="en-US" sz="2000" dirty="0">
                <a:solidFill>
                  <a:srgbClr val="000000"/>
                </a:solidFill>
              </a:rPr>
              <a:t>Most people recover without professional treatment</a:t>
            </a:r>
          </a:p>
          <a:p>
            <a:endParaRPr lang="en-US" sz="2000" dirty="0">
              <a:solidFill>
                <a:srgbClr val="000000"/>
              </a:solidFill>
            </a:endParaRPr>
          </a:p>
          <a:p>
            <a:r>
              <a:rPr lang="en-US" sz="2000" dirty="0">
                <a:solidFill>
                  <a:srgbClr val="000000"/>
                </a:solidFill>
              </a:rPr>
              <a:t>Survivors often to do not seek or accept help, especially from helpers from outside the community</a:t>
            </a:r>
          </a:p>
        </p:txBody>
      </p:sp>
    </p:spTree>
    <p:extLst>
      <p:ext uri="{BB962C8B-B14F-4D97-AF65-F5344CB8AC3E}">
        <p14:creationId xmlns:p14="http://schemas.microsoft.com/office/powerpoint/2010/main" val="3265308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4AC5506-6312-4701-8D3C-40187889A94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ECED7E45-5EDA-46CF-ADBB-87A26EEE613F}"/>
              </a:ext>
            </a:extLst>
          </p:cNvPr>
          <p:cNvSpPr>
            <a:spLocks noGrp="1"/>
          </p:cNvSpPr>
          <p:nvPr>
            <p:ph type="title"/>
          </p:nvPr>
        </p:nvSpPr>
        <p:spPr>
          <a:xfrm>
            <a:off x="556532" y="643467"/>
            <a:ext cx="11210925" cy="744836"/>
          </a:xfrm>
        </p:spPr>
        <p:txBody>
          <a:bodyPr>
            <a:normAutofit/>
          </a:bodyPr>
          <a:lstStyle/>
          <a:p>
            <a:pPr algn="ctr"/>
            <a:r>
              <a:rPr lang="en-US" sz="3200">
                <a:solidFill>
                  <a:schemeClr val="bg1"/>
                </a:solidFill>
              </a:rPr>
              <a:t>COMMON REACTIONS TO DISASTER STRESS</a:t>
            </a:r>
          </a:p>
        </p:txBody>
      </p:sp>
      <p:pic>
        <p:nvPicPr>
          <p:cNvPr id="6" name="Picture 5" descr="A screenshot of a cell phone&#10;&#10;Description generated with very high confidence">
            <a:extLst>
              <a:ext uri="{FF2B5EF4-FFF2-40B4-BE49-F238E27FC236}">
                <a16:creationId xmlns:a16="http://schemas.microsoft.com/office/drawing/2014/main" id="{2055A5D2-4B51-4F05-9336-D56E53BEBA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9482" y="1675226"/>
            <a:ext cx="8357299" cy="5078409"/>
          </a:xfrm>
          <a:prstGeom prst="rect">
            <a:avLst/>
          </a:prstGeom>
        </p:spPr>
      </p:pic>
    </p:spTree>
    <p:extLst>
      <p:ext uri="{BB962C8B-B14F-4D97-AF65-F5344CB8AC3E}">
        <p14:creationId xmlns:p14="http://schemas.microsoft.com/office/powerpoint/2010/main" val="374548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42EC53B-8365-47D2-BFF9-2BAAEC2DEF52}"/>
              </a:ext>
            </a:extLst>
          </p:cNvPr>
          <p:cNvSpPr>
            <a:spLocks noGrp="1"/>
          </p:cNvSpPr>
          <p:nvPr>
            <p:ph type="title"/>
          </p:nvPr>
        </p:nvSpPr>
        <p:spPr>
          <a:xfrm>
            <a:off x="6094105" y="802955"/>
            <a:ext cx="4977976" cy="1454051"/>
          </a:xfrm>
        </p:spPr>
        <p:txBody>
          <a:bodyPr>
            <a:normAutofit/>
          </a:bodyPr>
          <a:lstStyle/>
          <a:p>
            <a:r>
              <a:rPr lang="en-US" sz="3100">
                <a:solidFill>
                  <a:srgbClr val="000000"/>
                </a:solidFill>
              </a:rPr>
              <a:t>HOW LONG DO THESE THOUGHTS AND FEELINGS LAST?</a:t>
            </a:r>
          </a:p>
        </p:txBody>
      </p:sp>
      <p:sp>
        <p:nvSpPr>
          <p:cNvPr id="14" name="Freeform 62">
            <a:extLst>
              <a:ext uri="{FF2B5EF4-FFF2-40B4-BE49-F238E27FC236}">
                <a16:creationId xmlns:a16="http://schemas.microsoft.com/office/drawing/2014/main" id="{339C8D78-A644-462F-B674-F440635E53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Questions">
            <a:extLst>
              <a:ext uri="{FF2B5EF4-FFF2-40B4-BE49-F238E27FC236}">
                <a16:creationId xmlns:a16="http://schemas.microsoft.com/office/drawing/2014/main" id="{B997E673-E026-4316-AA73-42DA6ECE011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82995ADB-7912-41B6-BD45-7697A5428E3C}"/>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Most people exposed to disasters recover fully from the psychological affects within one year</a:t>
            </a:r>
          </a:p>
          <a:p>
            <a:endParaRPr lang="en-US" sz="2000" dirty="0">
              <a:solidFill>
                <a:srgbClr val="000000"/>
              </a:solidFill>
            </a:endParaRPr>
          </a:p>
          <a:p>
            <a:r>
              <a:rPr lang="en-US" sz="2000" dirty="0">
                <a:solidFill>
                  <a:srgbClr val="000000"/>
                </a:solidFill>
              </a:rPr>
              <a:t>The most intense reactions will lessen over the first few weeks</a:t>
            </a:r>
          </a:p>
          <a:p>
            <a:endParaRPr lang="en-US" sz="2000" dirty="0">
              <a:solidFill>
                <a:srgbClr val="000000"/>
              </a:solidFill>
            </a:endParaRPr>
          </a:p>
          <a:p>
            <a:r>
              <a:rPr lang="en-US" sz="2000" dirty="0">
                <a:solidFill>
                  <a:srgbClr val="000000"/>
                </a:solidFill>
              </a:rPr>
              <a:t>If they persist over 4-6 weeks or are so bad they impair functioning then professional help is needed.</a:t>
            </a:r>
          </a:p>
        </p:txBody>
      </p:sp>
    </p:spTree>
    <p:extLst>
      <p:ext uri="{BB962C8B-B14F-4D97-AF65-F5344CB8AC3E}">
        <p14:creationId xmlns:p14="http://schemas.microsoft.com/office/powerpoint/2010/main" val="21228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2DAB2DBE-039A-4721-8FB3-41925F34A26A}"/>
              </a:ext>
            </a:extLst>
          </p:cNvPr>
          <p:cNvSpPr>
            <a:spLocks noGrp="1"/>
          </p:cNvSpPr>
          <p:nvPr>
            <p:ph type="title"/>
          </p:nvPr>
        </p:nvSpPr>
        <p:spPr>
          <a:xfrm>
            <a:off x="535020" y="685800"/>
            <a:ext cx="2780271" cy="5105400"/>
          </a:xfrm>
        </p:spPr>
        <p:txBody>
          <a:bodyPr>
            <a:normAutofit/>
          </a:bodyPr>
          <a:lstStyle/>
          <a:p>
            <a:pPr algn="ctr"/>
            <a:r>
              <a:rPr lang="en-US" sz="3100" dirty="0">
                <a:solidFill>
                  <a:srgbClr val="FFFFFF"/>
                </a:solidFill>
              </a:rPr>
              <a:t>FACTORS THAT MAY INDICATE THAT PROFESSIONAL HELP IS NEEDED</a:t>
            </a:r>
            <a:br>
              <a:rPr lang="en-US" sz="3100" dirty="0">
                <a:solidFill>
                  <a:srgbClr val="FFFFFF"/>
                </a:solidFill>
              </a:rPr>
            </a:br>
            <a:r>
              <a:rPr lang="en-US" sz="3100" dirty="0">
                <a:solidFill>
                  <a:srgbClr val="FFFFFF"/>
                </a:solidFill>
              </a:rPr>
              <a:t/>
            </a:r>
            <a:br>
              <a:rPr lang="en-US" sz="3100" dirty="0">
                <a:solidFill>
                  <a:srgbClr val="FFFFFF"/>
                </a:solidFill>
              </a:rPr>
            </a:br>
            <a:r>
              <a:rPr lang="en-US" sz="3100" dirty="0">
                <a:solidFill>
                  <a:srgbClr val="FFFFFF"/>
                </a:solidFill>
              </a:rPr>
              <a:t/>
            </a:r>
            <a:br>
              <a:rPr lang="en-US" sz="3100" dirty="0">
                <a:solidFill>
                  <a:srgbClr val="FFFFFF"/>
                </a:solidFill>
              </a:rPr>
            </a:br>
            <a:r>
              <a:rPr lang="en-US" sz="3100" dirty="0">
                <a:solidFill>
                  <a:srgbClr val="FFFFFF"/>
                </a:solidFill>
              </a:rPr>
              <a:t> </a:t>
            </a:r>
            <a:r>
              <a:rPr lang="en-US" dirty="0">
                <a:solidFill>
                  <a:srgbClr val="FFFFFF"/>
                </a:solidFill>
              </a:rPr>
              <a:t>“3 Rs”</a:t>
            </a:r>
            <a:endParaRPr lang="en-US" sz="3100" dirty="0">
              <a:solidFill>
                <a:srgbClr val="FFFFFF"/>
              </a:solidFill>
            </a:endParaRPr>
          </a:p>
        </p:txBody>
      </p:sp>
      <p:graphicFrame>
        <p:nvGraphicFramePr>
          <p:cNvPr id="5" name="Content Placeholder 2">
            <a:extLst>
              <a:ext uri="{FF2B5EF4-FFF2-40B4-BE49-F238E27FC236}">
                <a16:creationId xmlns:a16="http://schemas.microsoft.com/office/drawing/2014/main" id="{D0865697-7B7A-45C5-8F1A-12F884365D36}"/>
              </a:ext>
            </a:extLst>
          </p:cNvPr>
          <p:cNvGraphicFramePr>
            <a:graphicFrameLocks noGrp="1"/>
          </p:cNvGraphicFramePr>
          <p:nvPr>
            <p:ph idx="1"/>
            <p:extLst>
              <p:ext uri="{D42A27DB-BD31-4B8C-83A1-F6EECF244321}">
                <p14:modId xmlns:p14="http://schemas.microsoft.com/office/powerpoint/2010/main" val="298957046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0500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3489</Words>
  <Application>Microsoft Office PowerPoint</Application>
  <PresentationFormat>Widescreen</PresentationFormat>
  <Paragraphs>485</Paragraphs>
  <Slides>42</Slides>
  <Notes>41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PSYCHOLOGICAL FIRST AID</vt:lpstr>
      <vt:lpstr>OBJECTIVES</vt:lpstr>
      <vt:lpstr>STRESS AND DISASTERS</vt:lpstr>
      <vt:lpstr>WHAT IS A “DISASTER”?  Wide - scale emergency events that  have a severe impact on a community</vt:lpstr>
      <vt:lpstr>IMPACT OF DISASTERS</vt:lpstr>
      <vt:lpstr>REACTIONS</vt:lpstr>
      <vt:lpstr>COMMON REACTIONS TO DISASTER STRESS</vt:lpstr>
      <vt:lpstr>HOW LONG DO THESE THOUGHTS AND FEELINGS LAST?</vt:lpstr>
      <vt:lpstr>FACTORS THAT MAY INDICATE THAT PROFESSIONAL HELP IS NEEDED    “3 Rs”</vt:lpstr>
      <vt:lpstr>CHILDREN AND ELDERS CAN BE  PARTICULARY SENSITIVE</vt:lpstr>
      <vt:lpstr>MODULE 1 QUIZ</vt:lpstr>
      <vt:lpstr>MODULE 1 QUIZ (cont.)</vt:lpstr>
      <vt:lpstr>PSYCHOLOGICAL FIRST AID</vt:lpstr>
      <vt:lpstr>PSYCHOLOGICAL FIRST AID (PFA)</vt:lpstr>
      <vt:lpstr>THE GOAL OF PFA </vt:lpstr>
      <vt:lpstr>CORE ACTIONS OF PFA</vt:lpstr>
      <vt:lpstr>TAKE CARE OF YOURSELF!</vt:lpstr>
      <vt:lpstr>MAKE A CONNECTION WITH SURVIVORS</vt:lpstr>
      <vt:lpstr>OFFER SAFETY AND COMFORT</vt:lpstr>
      <vt:lpstr>SEEK IMMEDIATE PROFESSIONAL HELP IF:</vt:lpstr>
      <vt:lpstr>STABILIZATION Calm and Orient Survivors</vt:lpstr>
      <vt:lpstr>INFORMATION GATHERING</vt:lpstr>
      <vt:lpstr>INFO GATHERING (Cont.)</vt:lpstr>
      <vt:lpstr>OFFER PRACTICAL ASSISTANCE</vt:lpstr>
      <vt:lpstr>CONNECTION WITH SOCIAL SUPPORTS</vt:lpstr>
      <vt:lpstr>Provide Information on Coping</vt:lpstr>
      <vt:lpstr> Common Stress Reactions Following Disaster Events </vt:lpstr>
      <vt:lpstr>EXPLAIN THAT THESE FEELINGS ARE NORMAL</vt:lpstr>
      <vt:lpstr>Coping Techniques To Suggest</vt:lpstr>
      <vt:lpstr>Link to Collaborative Services</vt:lpstr>
      <vt:lpstr>MODULE 2 QUIZ</vt:lpstr>
      <vt:lpstr>QUIZ Module 2 (cont.)</vt:lpstr>
      <vt:lpstr>PRACTICING PSYCHOLOGICAL FIRST AID</vt:lpstr>
      <vt:lpstr>DO’S AND DON’TS</vt:lpstr>
      <vt:lpstr>DO’S AND DON’Ts</vt:lpstr>
      <vt:lpstr>DO’S AND DON’TS</vt:lpstr>
      <vt:lpstr>LEARNING ACTIVITY – ROLE PLAY</vt:lpstr>
      <vt:lpstr>ROLE PLAY #1</vt:lpstr>
      <vt:lpstr>ROLE PLAY #2</vt:lpstr>
      <vt:lpstr>Additional PFA Resources</vt:lpstr>
      <vt:lpstr>Disaster Mental Health Services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FIRST AID</dc:title>
  <dc:creator>Jocelyn Montgomery</dc:creator>
  <cp:lastModifiedBy>Cortney Kesterson</cp:lastModifiedBy>
  <cp:revision>29</cp:revision>
  <cp:lastPrinted>2019-01-22T18:53:02Z</cp:lastPrinted>
  <dcterms:created xsi:type="dcterms:W3CDTF">2018-10-24T20:22:32Z</dcterms:created>
  <dcterms:modified xsi:type="dcterms:W3CDTF">2019-01-22T19:34:12Z</dcterms:modified>
</cp:coreProperties>
</file>